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omments/modernComment_128_E577BB42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12A_C538D574.xml" ContentType="application/vnd.ms-powerpoint.comments+xml"/>
  <Override PartName="/ppt/comments/modernComment_12F_3C0D206A.xml" ContentType="application/vnd.ms-powerpoint.comments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  <p:sldMasterId id="2147483660" r:id="rId5"/>
  </p:sldMasterIdLst>
  <p:notesMasterIdLst>
    <p:notesMasterId r:id="rId42"/>
  </p:notesMasterIdLst>
  <p:sldIdLst>
    <p:sldId id="258" r:id="rId6"/>
    <p:sldId id="257" r:id="rId7"/>
    <p:sldId id="312" r:id="rId8"/>
    <p:sldId id="259" r:id="rId9"/>
    <p:sldId id="268" r:id="rId10"/>
    <p:sldId id="299" r:id="rId11"/>
    <p:sldId id="267" r:id="rId12"/>
    <p:sldId id="295" r:id="rId13"/>
    <p:sldId id="272" r:id="rId14"/>
    <p:sldId id="275" r:id="rId15"/>
    <p:sldId id="301" r:id="rId16"/>
    <p:sldId id="273" r:id="rId17"/>
    <p:sldId id="316" r:id="rId18"/>
    <p:sldId id="280" r:id="rId19"/>
    <p:sldId id="274" r:id="rId20"/>
    <p:sldId id="310" r:id="rId21"/>
    <p:sldId id="307" r:id="rId22"/>
    <p:sldId id="308" r:id="rId23"/>
    <p:sldId id="309" r:id="rId24"/>
    <p:sldId id="283" r:id="rId25"/>
    <p:sldId id="311" r:id="rId26"/>
    <p:sldId id="281" r:id="rId27"/>
    <p:sldId id="285" r:id="rId28"/>
    <p:sldId id="286" r:id="rId29"/>
    <p:sldId id="263" r:id="rId30"/>
    <p:sldId id="284" r:id="rId31"/>
    <p:sldId id="306" r:id="rId32"/>
    <p:sldId id="315" r:id="rId33"/>
    <p:sldId id="296" r:id="rId34"/>
    <p:sldId id="297" r:id="rId35"/>
    <p:sldId id="298" r:id="rId36"/>
    <p:sldId id="266" r:id="rId37"/>
    <p:sldId id="303" r:id="rId38"/>
    <p:sldId id="304" r:id="rId39"/>
    <p:sldId id="313" r:id="rId40"/>
    <p:sldId id="30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B759902-1DED-226D-6F7B-FEA20060442C}" name="Austin Bruen" initials="AB" userId="S::ajb19u@fsu.edu::a3a3f70f-71cd-4bc2-8f31-a969eda89f61" providerId="AD"/>
  <p188:author id="{4483B0BD-6082-B923-F1B5-8E16BEE51426}" name="Garfield Murphy" initials="GM" userId="Garfield Murphy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D7CD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FF5079-E7F5-42F1-9D55-0041F64ED30B}" v="2" dt="2022-11-08T22:12:08.059"/>
    <p1510:client id="{C1E87009-C7B1-70BE-CEFF-D51733BF7D7A}" v="2" dt="2022-12-02T17:17:15.2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3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48" Type="http://schemas.microsoft.com/office/2018/10/relationships/authors" Target="author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arfi\Downloads\Concept%20Generation%20and%20Selection%20Workbook%20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/>
              <a:t>Alternative Values</a:t>
            </a:r>
          </a:p>
          <a:p>
            <a:pPr>
              <a:defRPr/>
            </a:pPr>
            <a:endParaRPr lang="en-US"/>
          </a:p>
        </c:rich>
      </c:tx>
      <c:layout>
        <c:manualLayout>
          <c:xMode val="edge"/>
          <c:yMode val="edge"/>
          <c:x val="0.38741257203184798"/>
          <c:y val="6.0185185185185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Alternative Values</c:v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C36-47D3-B7AF-226B0E8DC2E6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C36-47D3-B7AF-226B0E8DC2E6}"/>
              </c:ext>
            </c:extLst>
          </c:dPt>
          <c:cat>
            <c:strRef>
              <c:f>'Alternative Comparisons'!$X$45:$X$47</c:f>
              <c:strCache>
                <c:ptCount val="3"/>
                <c:pt idx="0">
                  <c:v># 4</c:v>
                </c:pt>
                <c:pt idx="1">
                  <c:v># 5</c:v>
                </c:pt>
                <c:pt idx="2">
                  <c:v># 80</c:v>
                </c:pt>
              </c:strCache>
            </c:strRef>
          </c:cat>
          <c:val>
            <c:numRef>
              <c:f>'Alternative Comparisons'!$Y$45:$Y$47</c:f>
              <c:numCache>
                <c:formatCode>0.00</c:formatCode>
                <c:ptCount val="3"/>
                <c:pt idx="0">
                  <c:v>1.9698321896750626</c:v>
                </c:pt>
                <c:pt idx="1">
                  <c:v>6.115582310195105</c:v>
                </c:pt>
                <c:pt idx="2">
                  <c:v>4.3095173853871946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C36-47D3-B7AF-226B0E8DC2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49476728"/>
        <c:axId val="849479288"/>
      </c:barChart>
      <c:catAx>
        <c:axId val="8494767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Concept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9479288"/>
        <c:crosses val="autoZero"/>
        <c:auto val="1"/>
        <c:lblAlgn val="ctr"/>
        <c:lblOffset val="100"/>
        <c:noMultiLvlLbl val="0"/>
      </c:catAx>
      <c:valAx>
        <c:axId val="849479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/>
                  <a:t>Alternative</a:t>
                </a:r>
                <a:r>
                  <a:rPr lang="en-US" sz="2400" baseline="0"/>
                  <a:t> Values</a:t>
                </a:r>
                <a:endParaRPr lang="en-US" sz="2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49476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28_E577BB4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0B617E8-F46F-439E-AC04-E88BBFB33DAF}" authorId="{4483B0BD-6082-B923-F1B5-8E16BEE51426}" created="2022-10-09T02:31:27.96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849829186" sldId="296"/>
      <ac:spMk id="14" creationId="{2AE81454-FC78-8E54-5490-F4002984AA95}"/>
    </ac:deMkLst>
    <p188:txBody>
      <a:bodyPr/>
      <a:lstStyle/>
      <a:p>
        <a:r>
          <a:rPr lang="en-US"/>
          <a:t>McConomy issue addressed
Positive slope fixed? I think? Not sure</a:t>
        </a:r>
      </a:p>
    </p188:txBody>
  </p188:cm>
</p188:cmLst>
</file>

<file path=ppt/comments/modernComment_12A_C538D57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A5EC66F-6CD8-42BF-9058-52540ED6922D}" authorId="{4483B0BD-6082-B923-F1B5-8E16BEE51426}" created="2022-10-09T02:36:11.87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308836212" sldId="298"/>
      <ac:graphicFrameMk id="3" creationId="{AEFDD5FA-6978-1730-2B48-8BDEBF10A1E2}"/>
    </ac:deMkLst>
    <p188:txBody>
      <a:bodyPr/>
      <a:lstStyle/>
      <a:p>
        <a:r>
          <a:rPr lang="en-US"/>
          <a:t>McConomy issue addressed
Words aligned</a:t>
        </a:r>
      </a:p>
    </p188:txBody>
  </p188:cm>
</p188:cmLst>
</file>

<file path=ppt/comments/modernComment_12F_3C0D206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7D81513-07A9-4F80-B6D5-EF76491FE192}" authorId="{4483B0BD-6082-B923-F1B5-8E16BEE51426}" created="2022-10-10T01:09:22.295">
    <pc:sldMkLst xmlns:pc="http://schemas.microsoft.com/office/powerpoint/2013/main/command">
      <pc:docMk/>
      <pc:sldMk cId="3701467248" sldId="285"/>
    </pc:sldMkLst>
    <p188:txBody>
      <a:bodyPr/>
      <a:lstStyle/>
      <a:p>
        <a:r>
          <a:rPr lang="en-US"/>
          <a:t>McConomy issue addressed 
More Future work added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BC8AE-54F8-450A-A5B3-0B6444CB3B9F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EC965-BB55-4F15-9900-0627B3CD4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5d50fdc80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5d50fdc80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5d50fdc80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5d50fdc80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5d50fdc80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5d50fdc80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2129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5d50fdc80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5d50fdc80b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8823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5d50fdc80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5d50fdc80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5d50fdc80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5d50fdc80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2029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5d50fdc80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5d50fdc80b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8644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5d50fdc80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5d50fdc80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3325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1122364"/>
            <a:ext cx="10515599" cy="226035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7"/>
            <a:ext cx="10515600" cy="1655763"/>
          </a:xfrm>
        </p:spPr>
        <p:txBody>
          <a:bodyPr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6352D44-B364-42A1-8D5E-BCFA866BC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9024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62809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1362B9-208D-4DB2-99B3-BA7D01212D5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611389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E84F8-12C5-40E5-A45C-E4BEFB7ED9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334967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347472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6"/>
            <a:ext cx="694944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5E60FA-03DC-4DD3-ADB5-558FDAFF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884809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82E59-CF7D-41E5-88A8-18E8738545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986554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2"/>
            <a:ext cx="3474720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1" y="2337362"/>
            <a:ext cx="6935788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07CFA4-F15B-47EA-AF7F-A6AD3A832D2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837624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467819-2C73-41C7-911A-62CAD25D64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771524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1"/>
            <a:ext cx="5148072" cy="2971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D11A9-8D12-43A7-91C1-D86FDA27EC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474377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3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4"/>
            <a:ext cx="10515600" cy="1092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3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3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1353FF-A2A6-4825-8E2A-7404D3B166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9216123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40"/>
            <a:ext cx="3474720" cy="365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5457499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6AA582-4E7B-49AE-837A-566C2DE0F9D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311056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9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3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9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9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3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9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5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3F2760-6514-4032-8AF5-6083FD0490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674372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0706-718F-4937-AE41-91149A90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68982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37717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775837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5E99A-9F80-4C7D-AAC6-2D59D6135E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37681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84267E-569B-4A7C-BE85-D236CF2BBC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179646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52608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467099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1122364"/>
            <a:ext cx="10515599" cy="226035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7"/>
            <a:ext cx="10515600" cy="1655763"/>
          </a:xfrm>
        </p:spPr>
        <p:txBody>
          <a:bodyPr/>
          <a:lstStyle>
            <a:lvl1pPr marL="0" indent="0" algn="l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6352D44-B364-42A1-8D5E-BCFA866BC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9024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395580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0706-718F-4937-AE41-91149A90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68982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377177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997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BB8AE0-DD96-4F82-9F50-CC0F857CB12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705207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200455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6"/>
            <a:ext cx="10515600" cy="5562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68053A-9457-4B57-99D3-6FB087AB5C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5375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7475383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532992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E9AEC4-5BB8-4916-BDC8-522A52E8D8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53042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orient="horz" pos="192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BB8AE0-DD96-4F82-9F50-CC0F857CB12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2833669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774106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090B6B-9E91-41F9-A875-1B4AA3C12B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65839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7B4786-381E-4205-B571-76421405C6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4807346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1362B9-208D-4DB2-99B3-BA7D01212D5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7120142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E84F8-12C5-40E5-A45C-E4BEFB7ED9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4814546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347472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6"/>
            <a:ext cx="694944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5E60FA-03DC-4DD3-ADB5-558FDAFF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5640073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82E59-CF7D-41E5-88A8-18E8738545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6233435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2"/>
            <a:ext cx="3474720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1" y="2337362"/>
            <a:ext cx="6935788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07CFA4-F15B-47EA-AF7F-A6AD3A832D2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8957185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467819-2C73-41C7-911A-62CAD25D64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507505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1"/>
            <a:ext cx="5148072" cy="2971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D11A9-8D12-43A7-91C1-D86FDA27EC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722943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8552498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3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4"/>
            <a:ext cx="10515600" cy="1092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3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3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1353FF-A2A6-4825-8E2A-7404D3B166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7116927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40"/>
            <a:ext cx="3474720" cy="365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5457499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6AA582-4E7B-49AE-837A-566C2DE0F9D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9824665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9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3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9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9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3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9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5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3F2760-6514-4032-8AF5-6083FD0490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100618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0" userDrawn="1">
          <p15:clr>
            <a:srgbClr val="FBAE40"/>
          </p15:clr>
        </p15:guide>
        <p15:guide id="2" pos="5120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5E99A-9F80-4C7D-AAC6-2D59D6135E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7705218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84267E-569B-4A7C-BE85-D236CF2BBC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3270535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1057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682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6"/>
            <a:ext cx="10515600" cy="5562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68053A-9457-4B57-99D3-6FB087AB5C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5375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842540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532992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E9AEC4-5BB8-4916-BDC8-522A52E8D8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94164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237143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090B6B-9E91-41F9-A875-1B4AA3C12B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942049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7B4786-381E-4205-B571-76421405C6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44903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image" Target="../media/image1.wmf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01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8D19-CBB1-4E6D-A791-578D4ACA168A}"/>
              </a:ext>
            </a:extLst>
          </p:cNvPr>
          <p:cNvSpPr/>
          <p:nvPr/>
        </p:nvSpPr>
        <p:spPr>
          <a:xfrm>
            <a:off x="0" y="5917225"/>
            <a:ext cx="12192000" cy="940777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40" y="6114321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/>
        </p:nvSpPr>
        <p:spPr>
          <a:xfrm>
            <a:off x="203453" y="6233722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563326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7B09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016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8D19-CBB1-4E6D-A791-578D4ACA168A}"/>
              </a:ext>
            </a:extLst>
          </p:cNvPr>
          <p:cNvSpPr/>
          <p:nvPr/>
        </p:nvSpPr>
        <p:spPr>
          <a:xfrm>
            <a:off x="0" y="5917225"/>
            <a:ext cx="12192000" cy="940777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40" y="6114321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/>
        </p:nvSpPr>
        <p:spPr>
          <a:xfrm>
            <a:off x="203453" y="6233722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4233503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7B09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tietoukka/27146293266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5" Type="http://schemas.openxmlformats.org/officeDocument/2006/relationships/hyperlink" Target="http://robotics.stackexchange.com/questions/8717/3-degrees-of-freedom-analytical-solution" TargetMode="Externa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tudtad.blog.hu/2009/12/27/brainstorming_2010" TargetMode="External"/><Relationship Id="rId7" Type="http://schemas.openxmlformats.org/officeDocument/2006/relationships/hyperlink" Target="http://www.nextcrave.com/content/2720-Black-Hornet-Folding-Ninja-Hook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2.jpeg"/><Relationship Id="rId5" Type="http://schemas.openxmlformats.org/officeDocument/2006/relationships/hyperlink" Target="https://www.open-electronics.org/diy-bionic-robot-lizard-kit-for-beginners/" TargetMode="Externa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microsoft.com/office/2018/10/relationships/comments" Target="../comments/modernComment_128_E577BB4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0.jpeg"/><Relationship Id="rId11" Type="http://schemas.openxmlformats.org/officeDocument/2006/relationships/image" Target="../media/image74.jpeg"/><Relationship Id="rId5" Type="http://schemas.openxmlformats.org/officeDocument/2006/relationships/image" Target="../media/image69.jpeg"/><Relationship Id="rId10" Type="http://schemas.openxmlformats.org/officeDocument/2006/relationships/image" Target="../media/image73.jpeg"/><Relationship Id="rId4" Type="http://schemas.openxmlformats.org/officeDocument/2006/relationships/image" Target="../media/image68.jpeg"/><Relationship Id="rId9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A_C538D57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76.png"/><Relationship Id="rId7" Type="http://schemas.openxmlformats.org/officeDocument/2006/relationships/image" Target="../media/image61.png"/><Relationship Id="rId2" Type="http://schemas.microsoft.com/office/2018/10/relationships/comments" Target="../comments/modernComment_12F_3C0D206A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0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www.freepngimg.com/png/19963-weight-plates-png-hd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8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829110" y="2006151"/>
            <a:ext cx="10515599" cy="226035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pPr algn="ctr">
              <a:spcBef>
                <a:spcPts val="0"/>
              </a:spcBef>
            </a:pPr>
            <a:r>
              <a:rPr lang="en" sz="12800">
                <a:solidFill>
                  <a:schemeClr val="tx1"/>
                </a:solidFill>
                <a:latin typeface="Arial"/>
                <a:cs typeface="Arial"/>
              </a:rPr>
              <a:t>VDR2</a:t>
            </a:r>
            <a:endParaRPr lang="en-US" sz="128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829109" y="3933040"/>
            <a:ext cx="10515600" cy="165576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algn="ctr">
              <a:spcBef>
                <a:spcPts val="0"/>
              </a:spcBef>
            </a:pPr>
            <a:r>
              <a:rPr lang="en" sz="3200" b="1">
                <a:latin typeface="Arial"/>
                <a:cs typeface="Arial"/>
              </a:rPr>
              <a:t>Team 510</a:t>
            </a:r>
            <a:endParaRPr lang="en-US" sz="3200" b="1">
              <a:latin typeface="Arial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B8475D-317F-E842-722F-1B5F025090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9170"/>
            <a:fld id="{00000000-1234-1234-1234-123412341234}" type="slidenum">
              <a:rPr lang="en">
                <a:solidFill>
                  <a:prstClr val="black"/>
                </a:solidFill>
              </a:rPr>
              <a:pPr defTabSz="1219170"/>
              <a:t>1</a:t>
            </a:fld>
            <a:endParaRPr lang="en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5631E-E81D-FCF1-7FFE-258ABCF52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408943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Targets and Metrics – Critical targets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77DB6-385D-5608-CB00-8F2DB9322B7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10</a:t>
            </a:fld>
            <a:endParaRPr lang="en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06FA55B-5DEB-F3CC-01F0-2C0B2C214DFF}"/>
              </a:ext>
            </a:extLst>
          </p:cNvPr>
          <p:cNvSpPr/>
          <p:nvPr/>
        </p:nvSpPr>
        <p:spPr>
          <a:xfrm>
            <a:off x="4312919" y="5147309"/>
            <a:ext cx="4427220" cy="441960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0000"/>
                </a:solidFill>
                <a:latin typeface="Arial  "/>
                <a:cs typeface="Calibri"/>
              </a:rPr>
              <a:t>Supports a Load of 14 Pounds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06FA55B-5DEB-F3CC-01F0-2C0B2C214DFF}"/>
              </a:ext>
            </a:extLst>
          </p:cNvPr>
          <p:cNvSpPr/>
          <p:nvPr/>
        </p:nvSpPr>
        <p:spPr>
          <a:xfrm>
            <a:off x="9071609" y="5151119"/>
            <a:ext cx="2552700" cy="441960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0000"/>
                </a:solidFill>
                <a:latin typeface="Arial  "/>
                <a:cs typeface="Calibri"/>
              </a:rPr>
              <a:t>3 Degrees of Freedom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06FA55B-5DEB-F3CC-01F0-2C0B2C214DFF}"/>
              </a:ext>
            </a:extLst>
          </p:cNvPr>
          <p:cNvSpPr/>
          <p:nvPr/>
        </p:nvSpPr>
        <p:spPr>
          <a:xfrm>
            <a:off x="108584" y="5149214"/>
            <a:ext cx="3802380" cy="441960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0000"/>
                </a:solidFill>
                <a:latin typeface="Arial  "/>
                <a:cs typeface="Calibri"/>
              </a:rPr>
              <a:t>Extends of 35-40 ft</a:t>
            </a:r>
          </a:p>
        </p:txBody>
      </p:sp>
      <p:pic>
        <p:nvPicPr>
          <p:cNvPr id="5" name="Picture 5" descr="A picture containing sky, outdoor, grass, power line&#10;&#10;Description automatically generated">
            <a:extLst>
              <a:ext uri="{FF2B5EF4-FFF2-40B4-BE49-F238E27FC236}">
                <a16:creationId xmlns:a16="http://schemas.microsoft.com/office/drawing/2014/main" id="{54DAAFDE-FE0A-267C-19F8-B3220971D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93420" y="1267902"/>
            <a:ext cx="2682240" cy="36059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EF1E32-A6DE-DC73-36B9-D192A3EECD4D}"/>
              </a:ext>
            </a:extLst>
          </p:cNvPr>
          <p:cNvSpPr txBox="1"/>
          <p:nvPr/>
        </p:nvSpPr>
        <p:spPr>
          <a:xfrm>
            <a:off x="579120" y="4836478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pic>
        <p:nvPicPr>
          <p:cNvPr id="9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9AA21739-B94C-A5B7-1706-A1D20CC4CE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846820" y="1271250"/>
            <a:ext cx="3002280" cy="3492539"/>
          </a:xfrm>
          <a:prstGeom prst="rect">
            <a:avLst/>
          </a:prstGeom>
        </p:spPr>
      </p:pic>
      <p:pic>
        <p:nvPicPr>
          <p:cNvPr id="12" name="Picture 12" descr="Text, whiteboard&#10;&#10;Description automatically generated">
            <a:extLst>
              <a:ext uri="{FF2B5EF4-FFF2-40B4-BE49-F238E27FC236}">
                <a16:creationId xmlns:a16="http://schemas.microsoft.com/office/drawing/2014/main" id="{A3AA36F4-1EA9-C48A-5A6D-440BA675DB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0" y="1200368"/>
            <a:ext cx="3810000" cy="37562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416B98-280B-81DA-8278-4654A44ED930}"/>
              </a:ext>
            </a:extLst>
          </p:cNvPr>
          <p:cNvSpPr txBox="1"/>
          <p:nvPr/>
        </p:nvSpPr>
        <p:spPr>
          <a:xfrm>
            <a:off x="4792578" y="6201276"/>
            <a:ext cx="29326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/>
            <a:r>
              <a:rPr lang="en-US" sz="2000">
                <a:solidFill>
                  <a:prstClr val="black"/>
                </a:solidFill>
                <a:latin typeface="Times New Roman"/>
                <a:cs typeface="Calibri"/>
              </a:rPr>
              <a:t>Emilio Manzo</a:t>
            </a:r>
            <a:endParaRPr lang="en-US" sz="2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0504944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A0855-9D6D-BE1E-5727-383CEAFF3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Methods of Validation for Targets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EF997-8CDB-176C-AC03-329F4DB94F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D935C4-AF4C-7A39-CC25-5977BAB78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6967"/>
            <a:ext cx="3344777" cy="3609021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F09B54B-BDDB-BB59-1B17-D3E052B23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872" y="2003507"/>
            <a:ext cx="3753716" cy="211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9F04D87B-F884-64B5-03DD-F494360BE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995" y="1822845"/>
            <a:ext cx="2811616" cy="229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8EC893-694C-B941-E249-24CEDC7956CA}"/>
              </a:ext>
            </a:extLst>
          </p:cNvPr>
          <p:cNvSpPr txBox="1"/>
          <p:nvPr/>
        </p:nvSpPr>
        <p:spPr>
          <a:xfrm>
            <a:off x="4792578" y="6201276"/>
            <a:ext cx="29326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/>
            <a:r>
              <a:rPr lang="en-US" sz="2000">
                <a:solidFill>
                  <a:prstClr val="black"/>
                </a:solidFill>
                <a:latin typeface="Times New Roman"/>
                <a:cs typeface="Calibri"/>
              </a:rPr>
              <a:t>Emilio Manzo</a:t>
            </a:r>
            <a:endParaRPr lang="en-US" sz="2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BA88330-DC65-4185-3B10-9E32837EF097}"/>
              </a:ext>
            </a:extLst>
          </p:cNvPr>
          <p:cNvSpPr/>
          <p:nvPr/>
        </p:nvSpPr>
        <p:spPr>
          <a:xfrm>
            <a:off x="415600" y="4965988"/>
            <a:ext cx="2530800" cy="418812"/>
          </a:xfrm>
          <a:prstGeom prst="roundRect">
            <a:avLst/>
          </a:prstGeom>
          <a:solidFill>
            <a:srgbClr val="DBD7CD"/>
          </a:solidFill>
          <a:ln>
            <a:solidFill>
              <a:srgbClr val="DB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Stopwatch test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2A57EF7-4C72-D4DF-BDCA-E0C525180016}"/>
              </a:ext>
            </a:extLst>
          </p:cNvPr>
          <p:cNvSpPr/>
          <p:nvPr/>
        </p:nvSpPr>
        <p:spPr>
          <a:xfrm>
            <a:off x="8847225" y="4957337"/>
            <a:ext cx="2530800" cy="418812"/>
          </a:xfrm>
          <a:prstGeom prst="roundRect">
            <a:avLst/>
          </a:prstGeom>
          <a:solidFill>
            <a:srgbClr val="DBD7CD"/>
          </a:solidFill>
          <a:ln>
            <a:solidFill>
              <a:srgbClr val="DB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Tape measure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A43247-CAF6-06FE-1B7F-2F4954F16D89}"/>
              </a:ext>
            </a:extLst>
          </p:cNvPr>
          <p:cNvSpPr/>
          <p:nvPr/>
        </p:nvSpPr>
        <p:spPr>
          <a:xfrm>
            <a:off x="4830601" y="4965988"/>
            <a:ext cx="2530800" cy="418812"/>
          </a:xfrm>
          <a:prstGeom prst="roundRect">
            <a:avLst/>
          </a:prstGeom>
          <a:solidFill>
            <a:srgbClr val="DBD7CD"/>
          </a:solidFill>
          <a:ln>
            <a:solidFill>
              <a:srgbClr val="DB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CAD Stress Analysis</a:t>
            </a:r>
          </a:p>
        </p:txBody>
      </p:sp>
    </p:spTree>
    <p:extLst>
      <p:ext uri="{BB962C8B-B14F-4D97-AF65-F5344CB8AC3E}">
        <p14:creationId xmlns:p14="http://schemas.microsoft.com/office/powerpoint/2010/main" val="185924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21CEE-D362-0461-9AAD-6022B3272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Concept Generation Tools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5A947-FCB2-5834-429C-E75E9549FC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0A5C47C1-1927-877B-3E84-B2833EF30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0500" y="1714500"/>
            <a:ext cx="3952875" cy="2409825"/>
          </a:xfrm>
          <a:prstGeom prst="rect">
            <a:avLst/>
          </a:prstGeom>
        </p:spPr>
      </p:pic>
      <p:pic>
        <p:nvPicPr>
          <p:cNvPr id="11" name="Picture 11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84B4B820-9F0D-D752-1947-B054B9D13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419725" y="1710418"/>
            <a:ext cx="2543175" cy="254317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E5F8F34-DCE4-C261-FA20-75F55B76EE00}"/>
              </a:ext>
            </a:extLst>
          </p:cNvPr>
          <p:cNvSpPr/>
          <p:nvPr/>
        </p:nvSpPr>
        <p:spPr>
          <a:xfrm>
            <a:off x="1218927" y="4387214"/>
            <a:ext cx="1908266" cy="441960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0000"/>
                </a:solidFill>
                <a:latin typeface="Arial  "/>
                <a:cs typeface="Calibri"/>
              </a:rPr>
              <a:t>Brain Storming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6ADA8B9-358E-089F-505B-B1F0F7574CD4}"/>
              </a:ext>
            </a:extLst>
          </p:cNvPr>
          <p:cNvSpPr/>
          <p:nvPr/>
        </p:nvSpPr>
        <p:spPr>
          <a:xfrm>
            <a:off x="5878012" y="4387214"/>
            <a:ext cx="1625238" cy="441960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0000"/>
                </a:solidFill>
                <a:latin typeface="Arial  "/>
                <a:cs typeface="Calibri"/>
              </a:rPr>
              <a:t>Biomimicry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661B04B-1B8B-B74D-3556-C8401D802D44}"/>
              </a:ext>
            </a:extLst>
          </p:cNvPr>
          <p:cNvSpPr/>
          <p:nvPr/>
        </p:nvSpPr>
        <p:spPr>
          <a:xfrm>
            <a:off x="9482544" y="4387214"/>
            <a:ext cx="1559923" cy="441960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0000"/>
                </a:solidFill>
                <a:latin typeface="Arial  "/>
                <a:cs typeface="Calibri"/>
              </a:rPr>
              <a:t>Crapshoot</a:t>
            </a:r>
          </a:p>
        </p:txBody>
      </p:sp>
      <p:pic>
        <p:nvPicPr>
          <p:cNvPr id="3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EB2F8FA-A577-06A3-2847-63705269DC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429625" y="1711699"/>
            <a:ext cx="3667124" cy="24154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CECC36-64C4-86F5-3450-7D18B6F08867}"/>
              </a:ext>
            </a:extLst>
          </p:cNvPr>
          <p:cNvSpPr txBox="1"/>
          <p:nvPr/>
        </p:nvSpPr>
        <p:spPr>
          <a:xfrm>
            <a:off x="4792578" y="6201276"/>
            <a:ext cx="29326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/>
            <a:r>
              <a:rPr lang="en-US" sz="2000">
                <a:solidFill>
                  <a:prstClr val="black"/>
                </a:solidFill>
                <a:latin typeface="Times New Roman"/>
                <a:cs typeface="Calibri"/>
              </a:rPr>
              <a:t>Austin </a:t>
            </a:r>
            <a:r>
              <a:rPr lang="en-US" sz="2000" err="1">
                <a:solidFill>
                  <a:prstClr val="black"/>
                </a:solidFill>
                <a:latin typeface="Times New Roman"/>
                <a:cs typeface="Calibri"/>
              </a:rPr>
              <a:t>Bruen</a:t>
            </a:r>
            <a:endParaRPr lang="en-US" sz="2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8308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21CEE-D362-0461-9AAD-6022B3272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Concept Generation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5A947-FCB2-5834-429C-E75E9549FC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13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CECC36-64C4-86F5-3450-7D18B6F08867}"/>
              </a:ext>
            </a:extLst>
          </p:cNvPr>
          <p:cNvSpPr txBox="1"/>
          <p:nvPr/>
        </p:nvSpPr>
        <p:spPr>
          <a:xfrm>
            <a:off x="4792578" y="6201276"/>
            <a:ext cx="29326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/>
            <a:r>
              <a:rPr lang="en-US" sz="2000">
                <a:solidFill>
                  <a:prstClr val="black"/>
                </a:solidFill>
                <a:latin typeface="Times New Roman"/>
                <a:cs typeface="Calibri"/>
              </a:rPr>
              <a:t>Austin </a:t>
            </a:r>
            <a:r>
              <a:rPr lang="en-US" sz="2000" err="1">
                <a:solidFill>
                  <a:prstClr val="black"/>
                </a:solidFill>
                <a:latin typeface="Times New Roman"/>
                <a:cs typeface="Calibri"/>
              </a:rPr>
              <a:t>Bruen</a:t>
            </a:r>
            <a:endParaRPr lang="en-US" sz="2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A82124AD-58B7-B1D6-50B7-54CC7ED93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00" y="1490634"/>
            <a:ext cx="3270759" cy="4358610"/>
          </a:xfrm>
          <a:prstGeom prst="rect">
            <a:avLst/>
          </a:prstGeom>
        </p:spPr>
      </p:pic>
      <p:pic>
        <p:nvPicPr>
          <p:cNvPr id="10" name="Picture 9" descr="A picture containing text, whiteboard&#10;&#10;Description automatically generated">
            <a:extLst>
              <a:ext uri="{FF2B5EF4-FFF2-40B4-BE49-F238E27FC236}">
                <a16:creationId xmlns:a16="http://schemas.microsoft.com/office/drawing/2014/main" id="{9135570D-AA0D-A3AF-9105-A4F9F41F8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516" y="1490634"/>
            <a:ext cx="3270759" cy="4358610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702C84F7-0D09-CA92-6C7A-74C22CE496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55" y="1151003"/>
            <a:ext cx="3643174" cy="469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7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2CA36-1ED0-7FC4-9C81-33A4D3C6F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High Fidelity Concepts 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2CF3F-B2EE-5068-52ED-942FC4E7E0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7ACC01D-9F52-4FCA-93F2-72A09E82892F}"/>
              </a:ext>
            </a:extLst>
          </p:cNvPr>
          <p:cNvSpPr/>
          <p:nvPr/>
        </p:nvSpPr>
        <p:spPr>
          <a:xfrm>
            <a:off x="3894091" y="4489268"/>
            <a:ext cx="3802380" cy="1413510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solidFill>
                  <a:schemeClr val="tx1"/>
                </a:solidFill>
                <a:latin typeface="Arial  "/>
                <a:ea typeface="+mn-lt"/>
                <a:cs typeface="+mn-lt"/>
              </a:rPr>
              <a:t>Automated telescoping with a Foldable Robotic Arm</a:t>
            </a:r>
            <a:endParaRPr lang="en-US">
              <a:solidFill>
                <a:schemeClr val="tx1"/>
              </a:solidFill>
              <a:latin typeface="Arial  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F97242C-99D9-660B-71CC-BEC2F0243158}"/>
              </a:ext>
            </a:extLst>
          </p:cNvPr>
          <p:cNvSpPr/>
          <p:nvPr/>
        </p:nvSpPr>
        <p:spPr>
          <a:xfrm>
            <a:off x="7694566" y="3358513"/>
            <a:ext cx="3802380" cy="441960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solidFill>
                  <a:schemeClr val="tx1"/>
                </a:solidFill>
                <a:latin typeface="Arial  "/>
                <a:ea typeface="+mn-lt"/>
                <a:cs typeface="+mn-lt"/>
              </a:rPr>
              <a:t>Pole Climber Device</a:t>
            </a:r>
            <a:endParaRPr lang="en-US">
              <a:solidFill>
                <a:schemeClr val="tx1"/>
              </a:solidFill>
              <a:latin typeface="Arial  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A2D7082-BB37-C10A-21B0-2E918A62908E}"/>
              </a:ext>
            </a:extLst>
          </p:cNvPr>
          <p:cNvSpPr/>
          <p:nvPr/>
        </p:nvSpPr>
        <p:spPr>
          <a:xfrm>
            <a:off x="94976" y="3361234"/>
            <a:ext cx="3802380" cy="441960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solidFill>
                  <a:schemeClr val="tx1"/>
                </a:solidFill>
                <a:latin typeface="Arial  "/>
                <a:ea typeface="+mn-lt"/>
                <a:cs typeface="+mn-lt"/>
              </a:rPr>
              <a:t>Inflatable Tube Device</a:t>
            </a:r>
            <a:endParaRPr lang="en-US">
              <a:solidFill>
                <a:schemeClr val="tx1"/>
              </a:solidFill>
              <a:latin typeface="Arial  "/>
              <a:cs typeface="Calibri" panose="020F0502020204030204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6C4E03C-AEC1-FF03-620B-9511EE5CC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87" y="1233487"/>
            <a:ext cx="2124075" cy="2124075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5BEB0CA8-8B42-7A1E-5510-A8AC9EA87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914525"/>
            <a:ext cx="2305050" cy="2019300"/>
          </a:xfrm>
          <a:prstGeom prst="rect">
            <a:avLst/>
          </a:prstGeom>
        </p:spPr>
      </p:pic>
      <p:pic>
        <p:nvPicPr>
          <p:cNvPr id="12" name="Picture 12" descr="Diagram&#10;&#10;Description automatically generated">
            <a:extLst>
              <a:ext uri="{FF2B5EF4-FFF2-40B4-BE49-F238E27FC236}">
                <a16:creationId xmlns:a16="http://schemas.microsoft.com/office/drawing/2014/main" id="{FC19B693-AC4A-93C6-4797-763714172D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887" y="1095375"/>
            <a:ext cx="3562350" cy="2200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237BD1-82CE-0E57-F436-DA7D1F4DAE03}"/>
              </a:ext>
            </a:extLst>
          </p:cNvPr>
          <p:cNvSpPr txBox="1"/>
          <p:nvPr/>
        </p:nvSpPr>
        <p:spPr>
          <a:xfrm>
            <a:off x="4792578" y="6201276"/>
            <a:ext cx="29326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/>
            <a:r>
              <a:rPr lang="en-US" sz="2000">
                <a:solidFill>
                  <a:prstClr val="black"/>
                </a:solidFill>
                <a:latin typeface="Times New Roman"/>
                <a:cs typeface="Calibri"/>
              </a:rPr>
              <a:t>Austin </a:t>
            </a:r>
            <a:r>
              <a:rPr lang="en-US" sz="2000" err="1">
                <a:solidFill>
                  <a:prstClr val="black"/>
                </a:solidFill>
                <a:latin typeface="Times New Roman"/>
                <a:cs typeface="Calibri"/>
              </a:rPr>
              <a:t>Bruen</a:t>
            </a:r>
            <a:endParaRPr lang="en-US" sz="2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3467746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2CA36-1ED0-7FC4-9C81-33A4D3C6F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Concept Selection – House of Quality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2CF3F-B2EE-5068-52ED-942FC4E7E0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15</a:t>
            </a:fld>
            <a:endParaRPr lang="en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7ACC01D-9F52-4FCA-93F2-72A09E82892F}"/>
              </a:ext>
            </a:extLst>
          </p:cNvPr>
          <p:cNvSpPr/>
          <p:nvPr/>
        </p:nvSpPr>
        <p:spPr>
          <a:xfrm>
            <a:off x="4194810" y="1421395"/>
            <a:ext cx="3802380" cy="441960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0000"/>
                </a:solidFill>
                <a:latin typeface="Arial  "/>
                <a:cs typeface="Calibri"/>
              </a:rPr>
              <a:t>Binary Comparison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F97242C-99D9-660B-71CC-BEC2F0243158}"/>
              </a:ext>
            </a:extLst>
          </p:cNvPr>
          <p:cNvSpPr/>
          <p:nvPr/>
        </p:nvSpPr>
        <p:spPr>
          <a:xfrm>
            <a:off x="12286525" y="1200415"/>
            <a:ext cx="3802380" cy="441960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0000"/>
                </a:solidFill>
                <a:latin typeface="Arial  "/>
                <a:cs typeface="Calibri"/>
              </a:rPr>
              <a:t>House of Quality</a:t>
            </a:r>
          </a:p>
        </p:txBody>
      </p:sp>
      <p:pic>
        <p:nvPicPr>
          <p:cNvPr id="3" name="Picture 4" descr="Table&#10;&#10;Description automatically generated">
            <a:extLst>
              <a:ext uri="{FF2B5EF4-FFF2-40B4-BE49-F238E27FC236}">
                <a16:creationId xmlns:a16="http://schemas.microsoft.com/office/drawing/2014/main" id="{EB378D61-11D0-2704-1730-2FC1F4D72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652367"/>
            <a:ext cx="5357282" cy="355127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729F060-0505-F829-57E7-0F56D96D5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57" y="9568317"/>
            <a:ext cx="10715872" cy="28834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188F17-A69F-C192-244D-13F4B0E7DD0E}"/>
              </a:ext>
            </a:extLst>
          </p:cNvPr>
          <p:cNvSpPr txBox="1"/>
          <p:nvPr/>
        </p:nvSpPr>
        <p:spPr>
          <a:xfrm>
            <a:off x="4792578" y="6201276"/>
            <a:ext cx="29326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/>
            <a:r>
              <a:rPr lang="en-US" sz="2000">
                <a:solidFill>
                  <a:prstClr val="black"/>
                </a:solidFill>
                <a:latin typeface="Times New Roman"/>
                <a:cs typeface="Calibri"/>
              </a:rPr>
              <a:t>Austin </a:t>
            </a:r>
            <a:r>
              <a:rPr lang="en-US" sz="2000" err="1">
                <a:solidFill>
                  <a:prstClr val="black"/>
                </a:solidFill>
                <a:latin typeface="Times New Roman"/>
                <a:cs typeface="Calibri"/>
              </a:rPr>
              <a:t>Bruen</a:t>
            </a:r>
            <a:endParaRPr lang="en-US" sz="2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1833E58-F13C-4D1E-5D36-E9F2D1C2DB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967366"/>
              </p:ext>
            </p:extLst>
          </p:nvPr>
        </p:nvGraphicFramePr>
        <p:xfrm>
          <a:off x="933411" y="2043192"/>
          <a:ext cx="10363200" cy="3402406"/>
        </p:xfrm>
        <a:graphic>
          <a:graphicData uri="http://schemas.openxmlformats.org/drawingml/2006/table">
            <a:tbl>
              <a:tblPr/>
              <a:tblGrid>
                <a:gridCol w="3028950">
                  <a:extLst>
                    <a:ext uri="{9D8B030D-6E8A-4147-A177-3AD203B41FA5}">
                      <a16:colId xmlns:a16="http://schemas.microsoft.com/office/drawing/2014/main" val="740112237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94183782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17018833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1365318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41788010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046044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06959892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65550493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4545124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19700043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64949877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11934164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605301787"/>
                    </a:ext>
                  </a:extLst>
                </a:gridCol>
              </a:tblGrid>
              <a:tr h="232405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Binary Piecewise Comparison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8648322"/>
                  </a:ext>
                </a:extLst>
              </a:tr>
              <a:tr h="2509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Customer Needs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151671"/>
                  </a:ext>
                </a:extLst>
              </a:tr>
              <a:tr h="2417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1) Automates Fuse Switching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2469293"/>
                  </a:ext>
                </a:extLst>
              </a:tr>
              <a:tr h="2417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2) Reach Areas Inaccessible by Bucket Truck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541253"/>
                  </a:ext>
                </a:extLst>
              </a:tr>
              <a:tr h="2417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3) Operate in Multiple Operating Environments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04643"/>
                  </a:ext>
                </a:extLst>
              </a:tr>
              <a:tr h="2417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4) Transportable via Bucket Truck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512894"/>
                  </a:ext>
                </a:extLst>
              </a:tr>
              <a:tr h="241701">
                <a:tc>
                  <a:txBody>
                    <a:bodyPr/>
                    <a:lstStyle/>
                    <a:p>
                      <a:pPr algn="l" fontAlgn="ctr"/>
                      <a:r>
                        <a:rPr lang="nb-NO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5) Transportable via Passenger Vehicle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650040"/>
                  </a:ext>
                </a:extLst>
              </a:tr>
              <a:tr h="2417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6) Mitigate Soft Tissue Damage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594929"/>
                  </a:ext>
                </a:extLst>
              </a:tr>
              <a:tr h="2417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7) Maintain a Device Weight &lt; 50 lbs.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78340"/>
                  </a:ext>
                </a:extLst>
              </a:tr>
              <a:tr h="2417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8) Ergonomic Carrying Design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6565605"/>
                  </a:ext>
                </a:extLst>
              </a:tr>
              <a:tr h="2417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9) Minimum Length of 40 ft.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2010476"/>
                  </a:ext>
                </a:extLst>
              </a:tr>
              <a:tr h="24170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10) Support a Weight of 14 lbs.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819156"/>
                  </a:ext>
                </a:extLst>
              </a:tr>
              <a:tr h="25099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11) Operable from 10 ft. Away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349396"/>
                  </a:ext>
                </a:extLst>
              </a:tr>
              <a:tr h="2509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n-1=10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8624949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76815B6-5167-ADE5-2C25-673FCAFE25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1986948"/>
              </p:ext>
            </p:extLst>
          </p:nvPr>
        </p:nvGraphicFramePr>
        <p:xfrm>
          <a:off x="2066112" y="7603524"/>
          <a:ext cx="7443875" cy="4694612"/>
        </p:xfrm>
        <a:graphic>
          <a:graphicData uri="http://schemas.openxmlformats.org/drawingml/2006/table">
            <a:tbl>
              <a:tblPr/>
              <a:tblGrid>
                <a:gridCol w="2353817">
                  <a:extLst>
                    <a:ext uri="{9D8B030D-6E8A-4147-A177-3AD203B41FA5}">
                      <a16:colId xmlns:a16="http://schemas.microsoft.com/office/drawing/2014/main" val="1399711004"/>
                    </a:ext>
                  </a:extLst>
                </a:gridCol>
                <a:gridCol w="431779">
                  <a:extLst>
                    <a:ext uri="{9D8B030D-6E8A-4147-A177-3AD203B41FA5}">
                      <a16:colId xmlns:a16="http://schemas.microsoft.com/office/drawing/2014/main" val="3240623809"/>
                    </a:ext>
                  </a:extLst>
                </a:gridCol>
                <a:gridCol w="431779">
                  <a:extLst>
                    <a:ext uri="{9D8B030D-6E8A-4147-A177-3AD203B41FA5}">
                      <a16:colId xmlns:a16="http://schemas.microsoft.com/office/drawing/2014/main" val="1067376292"/>
                    </a:ext>
                  </a:extLst>
                </a:gridCol>
                <a:gridCol w="431779">
                  <a:extLst>
                    <a:ext uri="{9D8B030D-6E8A-4147-A177-3AD203B41FA5}">
                      <a16:colId xmlns:a16="http://schemas.microsoft.com/office/drawing/2014/main" val="4285607238"/>
                    </a:ext>
                  </a:extLst>
                </a:gridCol>
                <a:gridCol w="431779">
                  <a:extLst>
                    <a:ext uri="{9D8B030D-6E8A-4147-A177-3AD203B41FA5}">
                      <a16:colId xmlns:a16="http://schemas.microsoft.com/office/drawing/2014/main" val="2237294122"/>
                    </a:ext>
                  </a:extLst>
                </a:gridCol>
                <a:gridCol w="431779">
                  <a:extLst>
                    <a:ext uri="{9D8B030D-6E8A-4147-A177-3AD203B41FA5}">
                      <a16:colId xmlns:a16="http://schemas.microsoft.com/office/drawing/2014/main" val="2698056648"/>
                    </a:ext>
                  </a:extLst>
                </a:gridCol>
                <a:gridCol w="431779">
                  <a:extLst>
                    <a:ext uri="{9D8B030D-6E8A-4147-A177-3AD203B41FA5}">
                      <a16:colId xmlns:a16="http://schemas.microsoft.com/office/drawing/2014/main" val="1815154048"/>
                    </a:ext>
                  </a:extLst>
                </a:gridCol>
                <a:gridCol w="431779">
                  <a:extLst>
                    <a:ext uri="{9D8B030D-6E8A-4147-A177-3AD203B41FA5}">
                      <a16:colId xmlns:a16="http://schemas.microsoft.com/office/drawing/2014/main" val="2335715653"/>
                    </a:ext>
                  </a:extLst>
                </a:gridCol>
                <a:gridCol w="431779">
                  <a:extLst>
                    <a:ext uri="{9D8B030D-6E8A-4147-A177-3AD203B41FA5}">
                      <a16:colId xmlns:a16="http://schemas.microsoft.com/office/drawing/2014/main" val="3131271905"/>
                    </a:ext>
                  </a:extLst>
                </a:gridCol>
                <a:gridCol w="431779">
                  <a:extLst>
                    <a:ext uri="{9D8B030D-6E8A-4147-A177-3AD203B41FA5}">
                      <a16:colId xmlns:a16="http://schemas.microsoft.com/office/drawing/2014/main" val="2580857520"/>
                    </a:ext>
                  </a:extLst>
                </a:gridCol>
                <a:gridCol w="431779">
                  <a:extLst>
                    <a:ext uri="{9D8B030D-6E8A-4147-A177-3AD203B41FA5}">
                      <a16:colId xmlns:a16="http://schemas.microsoft.com/office/drawing/2014/main" val="906203873"/>
                    </a:ext>
                  </a:extLst>
                </a:gridCol>
                <a:gridCol w="340489">
                  <a:extLst>
                    <a:ext uri="{9D8B030D-6E8A-4147-A177-3AD203B41FA5}">
                      <a16:colId xmlns:a16="http://schemas.microsoft.com/office/drawing/2014/main" val="738174953"/>
                    </a:ext>
                  </a:extLst>
                </a:gridCol>
                <a:gridCol w="431779">
                  <a:extLst>
                    <a:ext uri="{9D8B030D-6E8A-4147-A177-3AD203B41FA5}">
                      <a16:colId xmlns:a16="http://schemas.microsoft.com/office/drawing/2014/main" val="3715394122"/>
                    </a:ext>
                  </a:extLst>
                </a:gridCol>
              </a:tblGrid>
              <a:tr h="232732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Engineering Characteristics</a:t>
                      </a:r>
                    </a:p>
                  </a:txBody>
                  <a:tcPr marL="85005" marR="85005" marT="42503" marB="425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499356"/>
                  </a:ext>
                </a:extLst>
              </a:tr>
              <a:tr h="208375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Improvement Direction</a:t>
                      </a:r>
                    </a:p>
                  </a:txBody>
                  <a:tcPr marL="85005" marR="85005" marT="42503" marB="425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6829081"/>
                  </a:ext>
                </a:extLst>
              </a:tr>
              <a:tr h="232732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Units</a:t>
                      </a:r>
                    </a:p>
                  </a:txBody>
                  <a:tcPr marL="85005" marR="85005" marT="42503" marB="425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ft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lbf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DOF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ft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ft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min.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0545941"/>
                  </a:ext>
                </a:extLst>
              </a:tr>
              <a:tr h="15195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Customer Requirements</a:t>
                      </a:r>
                    </a:p>
                  </a:txBody>
                  <a:tcPr marL="5225" marR="5225" marT="52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Importance </a:t>
                      </a:r>
                      <a:b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 Factor</a:t>
                      </a:r>
                    </a:p>
                  </a:txBody>
                  <a:tcPr marL="5225" marR="5225" marT="5225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Reach Fuse Tube</a:t>
                      </a:r>
                      <a:b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Location</a:t>
                      </a:r>
                    </a:p>
                  </a:txBody>
                  <a:tcPr marL="5225" marR="5225" marT="5225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Maximum Installation</a:t>
                      </a:r>
                      <a:b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 of 15 Minutes</a:t>
                      </a:r>
                    </a:p>
                  </a:txBody>
                  <a:tcPr marL="5225" marR="5225" marT="5225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Have 3 Degrees of </a:t>
                      </a:r>
                      <a:b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Freedom</a:t>
                      </a:r>
                    </a:p>
                  </a:txBody>
                  <a:tcPr marL="5225" marR="5225" marT="5225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 Storage length of 4 feet</a:t>
                      </a:r>
                    </a:p>
                  </a:txBody>
                  <a:tcPr marL="5225" marR="5225" marT="5225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Min. Communication </a:t>
                      </a:r>
                      <a:b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 of 50 ft.</a:t>
                      </a:r>
                    </a:p>
                  </a:txBody>
                  <a:tcPr marL="5225" marR="5225" marT="5225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Measures Power </a:t>
                      </a:r>
                      <a:b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Consumption Every 20 Seconds</a:t>
                      </a:r>
                    </a:p>
                  </a:txBody>
                  <a:tcPr marL="5225" marR="5225" marT="5225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Device Implements User </a:t>
                      </a:r>
                      <a:b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Commands Within 1 Second</a:t>
                      </a:r>
                    </a:p>
                  </a:txBody>
                  <a:tcPr marL="5225" marR="5225" marT="5225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Device Stops Operation Within </a:t>
                      </a:r>
                      <a:b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Seconds of Stop Command</a:t>
                      </a:r>
                    </a:p>
                  </a:txBody>
                  <a:tcPr marL="5225" marR="5225" marT="5225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Contains 7 User-Interaction </a:t>
                      </a:r>
                      <a:b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Elements </a:t>
                      </a:r>
                    </a:p>
                  </a:txBody>
                  <a:tcPr marL="5225" marR="5225" marT="5225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Operable for 30 Min. at a Time</a:t>
                      </a:r>
                    </a:p>
                  </a:txBody>
                  <a:tcPr marL="5225" marR="5225" marT="5225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Motor has sufficient Power </a:t>
                      </a:r>
                      <a:b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Perform Device Operation</a:t>
                      </a:r>
                    </a:p>
                  </a:txBody>
                  <a:tcPr marL="5225" marR="5225" marT="5225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1513259"/>
                  </a:ext>
                </a:extLst>
              </a:tr>
              <a:tr h="1448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1) Automates Fuse Switching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225" marR="5225" marT="52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6450649"/>
                  </a:ext>
                </a:extLst>
              </a:tr>
              <a:tr h="2842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2) Reach Areas Inaccessible by Bucket Truck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225" marR="5225" marT="52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7460379"/>
                  </a:ext>
                </a:extLst>
              </a:tr>
              <a:tr h="2842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3) Operate in Multiple Operating Environments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25" marR="5225" marT="52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7225754"/>
                  </a:ext>
                </a:extLst>
              </a:tr>
              <a:tr h="1448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4) Transportable via Bucket Truck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225" marR="5225" marT="52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25" marR="5225" marT="52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3616817"/>
                  </a:ext>
                </a:extLst>
              </a:tr>
              <a:tr h="144858">
                <a:tc>
                  <a:txBody>
                    <a:bodyPr/>
                    <a:lstStyle/>
                    <a:p>
                      <a:pPr algn="l" fontAlgn="ctr"/>
                      <a:r>
                        <a:rPr lang="nb-NO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5) Transportable via Passenger Vehicle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25" marR="5225" marT="52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225" marR="5225" marT="52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384640"/>
                  </a:ext>
                </a:extLst>
              </a:tr>
              <a:tr h="1448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6) Mitigate Soft Tissue Damage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225" marR="5225" marT="52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6295791"/>
                  </a:ext>
                </a:extLst>
              </a:tr>
              <a:tr h="1448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7) Maintain a Device Weight &lt; 50 lbs.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225" marR="5225" marT="52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3053597"/>
                  </a:ext>
                </a:extLst>
              </a:tr>
              <a:tr h="1448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8) Ergonomic Design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225" marR="5225" marT="52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7196898"/>
                  </a:ext>
                </a:extLst>
              </a:tr>
              <a:tr h="1448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9) Minimum Length of 40 ft.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225" marR="5225" marT="52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225" marR="5225" marT="52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8127047"/>
                  </a:ext>
                </a:extLst>
              </a:tr>
              <a:tr h="1448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10) Support a Weight of 14 lbs.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225" marR="5225" marT="52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25" marR="5225" marT="52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9623147"/>
                  </a:ext>
                </a:extLst>
              </a:tr>
              <a:tr h="1486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11) Operable from 10 ft. Away</a:t>
                      </a:r>
                    </a:p>
                  </a:txBody>
                  <a:tcPr marL="5225" marR="5225" marT="52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25" marR="5225" marT="52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25" marR="5225" marT="52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8811868"/>
                  </a:ext>
                </a:extLst>
              </a:tr>
              <a:tr h="144858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Raw Score</a:t>
                      </a:r>
                    </a:p>
                  </a:txBody>
                  <a:tcPr marL="5225" marR="5225" marT="52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531</a:t>
                      </a:r>
                    </a:p>
                  </a:txBody>
                  <a:tcPr marL="5225" marR="5225" marT="52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marL="5225" marR="5225" marT="52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4937419"/>
                  </a:ext>
                </a:extLst>
              </a:tr>
              <a:tr h="247746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Relative Weight %</a:t>
                      </a:r>
                    </a:p>
                  </a:txBody>
                  <a:tcPr marL="85005" marR="85005" marT="42503" marB="425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26.554</a:t>
                      </a:r>
                    </a:p>
                  </a:txBody>
                  <a:tcPr marL="5225" marR="5225" marT="52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7.156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8.475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9.040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10.358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0.000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8.098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7.345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1.695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11.111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10.169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9943717"/>
                  </a:ext>
                </a:extLst>
              </a:tr>
              <a:tr h="232732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 Order</a:t>
                      </a:r>
                    </a:p>
                  </a:txBody>
                  <a:tcPr marL="85005" marR="85005" marT="42503" marB="4250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225" marR="5225" marT="52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225" marR="5225" marT="52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6218093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220B2808-D98A-24BF-6B39-4AB9E2C79B1D}"/>
              </a:ext>
            </a:extLst>
          </p:cNvPr>
          <p:cNvGrpSpPr/>
          <p:nvPr/>
        </p:nvGrpSpPr>
        <p:grpSpPr>
          <a:xfrm>
            <a:off x="933411" y="1271197"/>
            <a:ext cx="10553700" cy="4315605"/>
            <a:chOff x="1155700" y="707245"/>
            <a:chExt cx="10553700" cy="4315605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0C4B6C8-33D3-EC1C-A655-3771ED634F64}"/>
                </a:ext>
              </a:extLst>
            </p:cNvPr>
            <p:cNvSpPr/>
            <p:nvPr/>
          </p:nvSpPr>
          <p:spPr>
            <a:xfrm>
              <a:off x="1155700" y="1835150"/>
              <a:ext cx="3187700" cy="31877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ysClr val="windowText" lastClr="000000"/>
                  </a:solidFill>
                </a:rPr>
                <a:t>Minimum Length of 40ft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517A2DE-992E-CB20-59C0-452395D86D89}"/>
                </a:ext>
              </a:extLst>
            </p:cNvPr>
            <p:cNvSpPr/>
            <p:nvPr/>
          </p:nvSpPr>
          <p:spPr>
            <a:xfrm>
              <a:off x="4838700" y="1835150"/>
              <a:ext cx="3187700" cy="31877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ysClr val="windowText" lastClr="000000"/>
                  </a:solidFill>
                </a:rPr>
                <a:t>Support a Weight of 14 pounds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76E8905-35A0-9D1B-8EDB-EF79D9336CCC}"/>
                </a:ext>
              </a:extLst>
            </p:cNvPr>
            <p:cNvSpPr/>
            <p:nvPr/>
          </p:nvSpPr>
          <p:spPr>
            <a:xfrm>
              <a:off x="8521700" y="1835150"/>
              <a:ext cx="3187700" cy="31877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ysClr val="windowText" lastClr="000000"/>
                  </a:solidFill>
                </a:rPr>
                <a:t>Mitigates soft tissue damage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A19D045-7DEE-0D95-258C-FCCD9B2B9E07}"/>
                </a:ext>
              </a:extLst>
            </p:cNvPr>
            <p:cNvSpPr/>
            <p:nvPr/>
          </p:nvSpPr>
          <p:spPr>
            <a:xfrm>
              <a:off x="4457700" y="707245"/>
              <a:ext cx="3771900" cy="765955"/>
            </a:xfrm>
            <a:prstGeom prst="roundRect">
              <a:avLst/>
            </a:prstGeom>
            <a:solidFill>
              <a:srgbClr val="DBD7CD"/>
            </a:solidFill>
            <a:ln>
              <a:solidFill>
                <a:srgbClr val="DBD7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Important Customer Requirements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9999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2CA36-1ED0-7FC4-9C81-33A4D3C6F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Concept Selection – House of Quality 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2CF3F-B2EE-5068-52ED-942FC4E7E0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16</a:t>
            </a:fld>
            <a:endParaRPr lang="en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F97242C-99D9-660B-71CC-BEC2F0243158}"/>
              </a:ext>
            </a:extLst>
          </p:cNvPr>
          <p:cNvSpPr/>
          <p:nvPr/>
        </p:nvSpPr>
        <p:spPr>
          <a:xfrm>
            <a:off x="12286525" y="1200415"/>
            <a:ext cx="3802380" cy="441960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0000"/>
                </a:solidFill>
                <a:latin typeface="Arial  "/>
                <a:cs typeface="Calibri"/>
              </a:rPr>
              <a:t>House of Quality</a:t>
            </a:r>
          </a:p>
        </p:txBody>
      </p:sp>
      <p:pic>
        <p:nvPicPr>
          <p:cNvPr id="3" name="Picture 4" descr="Table&#10;&#10;Description automatically generated">
            <a:extLst>
              <a:ext uri="{FF2B5EF4-FFF2-40B4-BE49-F238E27FC236}">
                <a16:creationId xmlns:a16="http://schemas.microsoft.com/office/drawing/2014/main" id="{EB378D61-11D0-2704-1730-2FC1F4D72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652367"/>
            <a:ext cx="5357282" cy="3551277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729F060-0505-F829-57E7-0F56D96D5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57" y="9568317"/>
            <a:ext cx="10715872" cy="28834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188F17-A69F-C192-244D-13F4B0E7DD0E}"/>
              </a:ext>
            </a:extLst>
          </p:cNvPr>
          <p:cNvSpPr txBox="1"/>
          <p:nvPr/>
        </p:nvSpPr>
        <p:spPr>
          <a:xfrm>
            <a:off x="4792578" y="6201276"/>
            <a:ext cx="29326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/>
            <a:r>
              <a:rPr lang="en-US" sz="2000">
                <a:solidFill>
                  <a:prstClr val="black"/>
                </a:solidFill>
                <a:latin typeface="Times New Roman"/>
                <a:cs typeface="Calibri"/>
              </a:rPr>
              <a:t>Austin </a:t>
            </a:r>
            <a:r>
              <a:rPr lang="en-US" sz="2000" err="1">
                <a:solidFill>
                  <a:prstClr val="black"/>
                </a:solidFill>
                <a:latin typeface="Times New Roman"/>
                <a:cs typeface="Calibri"/>
              </a:rPr>
              <a:t>Bruen</a:t>
            </a:r>
            <a:endParaRPr lang="en-US" sz="2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502EBBC-C750-F46F-E62D-4C8D8D630C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748330"/>
              </p:ext>
            </p:extLst>
          </p:nvPr>
        </p:nvGraphicFramePr>
        <p:xfrm>
          <a:off x="433789" y="1314117"/>
          <a:ext cx="8089770" cy="4465150"/>
        </p:xfrm>
        <a:graphic>
          <a:graphicData uri="http://schemas.openxmlformats.org/drawingml/2006/table">
            <a:tbl>
              <a:tblPr/>
              <a:tblGrid>
                <a:gridCol w="1165986">
                  <a:extLst>
                    <a:ext uri="{9D8B030D-6E8A-4147-A177-3AD203B41FA5}">
                      <a16:colId xmlns:a16="http://schemas.microsoft.com/office/drawing/2014/main" val="2029219456"/>
                    </a:ext>
                  </a:extLst>
                </a:gridCol>
                <a:gridCol w="576982">
                  <a:extLst>
                    <a:ext uri="{9D8B030D-6E8A-4147-A177-3AD203B41FA5}">
                      <a16:colId xmlns:a16="http://schemas.microsoft.com/office/drawing/2014/main" val="1649194286"/>
                    </a:ext>
                  </a:extLst>
                </a:gridCol>
                <a:gridCol w="576982">
                  <a:extLst>
                    <a:ext uri="{9D8B030D-6E8A-4147-A177-3AD203B41FA5}">
                      <a16:colId xmlns:a16="http://schemas.microsoft.com/office/drawing/2014/main" val="1604931671"/>
                    </a:ext>
                  </a:extLst>
                </a:gridCol>
                <a:gridCol w="576982">
                  <a:extLst>
                    <a:ext uri="{9D8B030D-6E8A-4147-A177-3AD203B41FA5}">
                      <a16:colId xmlns:a16="http://schemas.microsoft.com/office/drawing/2014/main" val="4190331705"/>
                    </a:ext>
                  </a:extLst>
                </a:gridCol>
                <a:gridCol w="576982">
                  <a:extLst>
                    <a:ext uri="{9D8B030D-6E8A-4147-A177-3AD203B41FA5}">
                      <a16:colId xmlns:a16="http://schemas.microsoft.com/office/drawing/2014/main" val="2854408873"/>
                    </a:ext>
                  </a:extLst>
                </a:gridCol>
                <a:gridCol w="576982">
                  <a:extLst>
                    <a:ext uri="{9D8B030D-6E8A-4147-A177-3AD203B41FA5}">
                      <a16:colId xmlns:a16="http://schemas.microsoft.com/office/drawing/2014/main" val="123616149"/>
                    </a:ext>
                  </a:extLst>
                </a:gridCol>
                <a:gridCol w="576982">
                  <a:extLst>
                    <a:ext uri="{9D8B030D-6E8A-4147-A177-3AD203B41FA5}">
                      <a16:colId xmlns:a16="http://schemas.microsoft.com/office/drawing/2014/main" val="441676422"/>
                    </a:ext>
                  </a:extLst>
                </a:gridCol>
                <a:gridCol w="576982">
                  <a:extLst>
                    <a:ext uri="{9D8B030D-6E8A-4147-A177-3AD203B41FA5}">
                      <a16:colId xmlns:a16="http://schemas.microsoft.com/office/drawing/2014/main" val="3762477546"/>
                    </a:ext>
                  </a:extLst>
                </a:gridCol>
                <a:gridCol w="576982">
                  <a:extLst>
                    <a:ext uri="{9D8B030D-6E8A-4147-A177-3AD203B41FA5}">
                      <a16:colId xmlns:a16="http://schemas.microsoft.com/office/drawing/2014/main" val="2782435463"/>
                    </a:ext>
                  </a:extLst>
                </a:gridCol>
                <a:gridCol w="576982">
                  <a:extLst>
                    <a:ext uri="{9D8B030D-6E8A-4147-A177-3AD203B41FA5}">
                      <a16:colId xmlns:a16="http://schemas.microsoft.com/office/drawing/2014/main" val="1288454058"/>
                    </a:ext>
                  </a:extLst>
                </a:gridCol>
                <a:gridCol w="576982">
                  <a:extLst>
                    <a:ext uri="{9D8B030D-6E8A-4147-A177-3AD203B41FA5}">
                      <a16:colId xmlns:a16="http://schemas.microsoft.com/office/drawing/2014/main" val="1338446194"/>
                    </a:ext>
                  </a:extLst>
                </a:gridCol>
                <a:gridCol w="576982">
                  <a:extLst>
                    <a:ext uri="{9D8B030D-6E8A-4147-A177-3AD203B41FA5}">
                      <a16:colId xmlns:a16="http://schemas.microsoft.com/office/drawing/2014/main" val="2552665321"/>
                    </a:ext>
                  </a:extLst>
                </a:gridCol>
                <a:gridCol w="576982">
                  <a:extLst>
                    <a:ext uri="{9D8B030D-6E8A-4147-A177-3AD203B41FA5}">
                      <a16:colId xmlns:a16="http://schemas.microsoft.com/office/drawing/2014/main" val="2644239483"/>
                    </a:ext>
                  </a:extLst>
                </a:gridCol>
              </a:tblGrid>
              <a:tr h="194731">
                <a:tc gridSpan="13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Engineering Characteristics</a:t>
                      </a:r>
                    </a:p>
                  </a:txBody>
                  <a:tcPr marL="93759" marR="93759" marT="46879" marB="4687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6197362"/>
                  </a:ext>
                </a:extLst>
              </a:tr>
              <a:tr h="173094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Improvement Direction</a:t>
                      </a:r>
                    </a:p>
                  </a:txBody>
                  <a:tcPr marL="93759" marR="93759" marT="46879" marB="4687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4837686"/>
                  </a:ext>
                </a:extLst>
              </a:tr>
              <a:tr h="194731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Units</a:t>
                      </a:r>
                    </a:p>
                  </a:txBody>
                  <a:tcPr marL="93759" marR="93759" marT="46879" marB="4687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ft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lbf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DOF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ft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ft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n/a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min.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2896932"/>
                  </a:ext>
                </a:extLst>
              </a:tr>
              <a:tr h="9159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Customer Requirements</a:t>
                      </a:r>
                    </a:p>
                  </a:txBody>
                  <a:tcPr marL="7212" marR="7212" marT="72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Importance </a:t>
                      </a:r>
                      <a:b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 Factor</a:t>
                      </a:r>
                    </a:p>
                  </a:txBody>
                  <a:tcPr marL="7212" marR="7212" marT="7212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212" marR="7212" marT="7212" marB="0" vert="wordArt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212" marR="7212" marT="7212" marB="0" vert="wordArt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212" marR="7212" marT="7212" marB="0" vert="wordArt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212" marR="7212" marT="7212" marB="0" vert="wordArt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212" marR="7212" marT="7212" marB="0" vert="wordArt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212" marR="7212" marT="7212" marB="0" vert="wordArt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212" marR="7212" marT="7212" marB="0" vert="wordArt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212" marR="7212" marT="7212" marB="0" vert="wordArt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212" marR="7212" marT="7212" marB="0" vert="wordArt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212" marR="7212" marT="7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212" marR="7212" marT="721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6677817"/>
                  </a:ext>
                </a:extLst>
              </a:tr>
              <a:tr h="1875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212" marR="7212" marT="72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212" marR="7212" marT="72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4582713"/>
                  </a:ext>
                </a:extLst>
              </a:tr>
              <a:tr h="1875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212" marR="7212" marT="72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212" marR="7212" marT="72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6833080"/>
                  </a:ext>
                </a:extLst>
              </a:tr>
              <a:tr h="1875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212" marR="7212" marT="72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212" marR="7212" marT="72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2721421"/>
                  </a:ext>
                </a:extLst>
              </a:tr>
              <a:tr h="1875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212" marR="7212" marT="72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212" marR="7212" marT="72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212" marR="7212" marT="72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4438375"/>
                  </a:ext>
                </a:extLst>
              </a:tr>
              <a:tr h="1875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212" marR="7212" marT="72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12" marR="7212" marT="72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212" marR="7212" marT="72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216831"/>
                  </a:ext>
                </a:extLst>
              </a:tr>
              <a:tr h="1875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212" marR="7212" marT="72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212" marR="7212" marT="72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175109"/>
                  </a:ext>
                </a:extLst>
              </a:tr>
              <a:tr h="1875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212" marR="7212" marT="72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212" marR="7212" marT="72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24985"/>
                  </a:ext>
                </a:extLst>
              </a:tr>
              <a:tr h="1875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212" marR="7212" marT="72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212" marR="7212" marT="72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6311775"/>
                  </a:ext>
                </a:extLst>
              </a:tr>
              <a:tr h="1875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212" marR="7212" marT="72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212" marR="7212" marT="72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212" marR="7212" marT="72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4933569"/>
                  </a:ext>
                </a:extLst>
              </a:tr>
              <a:tr h="1875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212" marR="7212" marT="72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212" marR="7212" marT="72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212" marR="7212" marT="72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593516"/>
                  </a:ext>
                </a:extLst>
              </a:tr>
              <a:tr h="1947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212" marR="7212" marT="721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212" marR="7212" marT="72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212" marR="7212" marT="72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811960"/>
                  </a:ext>
                </a:extLst>
              </a:tr>
              <a:tr h="187519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Raw Score</a:t>
                      </a:r>
                    </a:p>
                  </a:txBody>
                  <a:tcPr marL="7212" marR="7212" marT="72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531</a:t>
                      </a:r>
                    </a:p>
                  </a:txBody>
                  <a:tcPr marL="7212" marR="7212" marT="7212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</a:t>
                      </a:r>
                    </a:p>
                  </a:txBody>
                  <a:tcPr marL="7212" marR="7212" marT="72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9672426"/>
                  </a:ext>
                </a:extLst>
              </a:tr>
              <a:tr h="187519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Relative Weight %</a:t>
                      </a:r>
                    </a:p>
                  </a:txBody>
                  <a:tcPr marL="93759" marR="93759" marT="46879" marB="4687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26.55</a:t>
                      </a:r>
                    </a:p>
                  </a:txBody>
                  <a:tcPr marL="7212" marR="7212" marT="72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7.16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8.47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9.04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10.36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8.10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7.34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1.69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11.11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10.17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323697"/>
                  </a:ext>
                </a:extLst>
              </a:tr>
              <a:tr h="194731">
                <a:tc gridSpan="2"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 Order</a:t>
                      </a:r>
                    </a:p>
                  </a:txBody>
                  <a:tcPr marL="93759" marR="93759" marT="46879" marB="4687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212" marR="7212" marT="7212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212" marR="7212" marT="721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844572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4EA38955-A314-86A1-7599-F4E8EE7AEC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460765"/>
              </p:ext>
            </p:extLst>
          </p:nvPr>
        </p:nvGraphicFramePr>
        <p:xfrm>
          <a:off x="9365635" y="1327626"/>
          <a:ext cx="2078814" cy="4478361"/>
        </p:xfrm>
        <a:graphic>
          <a:graphicData uri="http://schemas.openxmlformats.org/drawingml/2006/table">
            <a:tbl>
              <a:tblPr/>
              <a:tblGrid>
                <a:gridCol w="475158">
                  <a:extLst>
                    <a:ext uri="{9D8B030D-6E8A-4147-A177-3AD203B41FA5}">
                      <a16:colId xmlns:a16="http://schemas.microsoft.com/office/drawing/2014/main" val="1470737911"/>
                    </a:ext>
                  </a:extLst>
                </a:gridCol>
                <a:gridCol w="1603656">
                  <a:extLst>
                    <a:ext uri="{9D8B030D-6E8A-4147-A177-3AD203B41FA5}">
                      <a16:colId xmlns:a16="http://schemas.microsoft.com/office/drawing/2014/main" val="1903093874"/>
                    </a:ext>
                  </a:extLst>
                </a:gridCol>
              </a:tblGrid>
              <a:tr h="4692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Reach Fuse Tube</a:t>
                      </a:r>
                      <a:b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Location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8267570"/>
                  </a:ext>
                </a:extLst>
              </a:tr>
              <a:tr h="3741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Maximum Installation</a:t>
                      </a:r>
                      <a:b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 of 15 Minutes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5111427"/>
                  </a:ext>
                </a:extLst>
              </a:tr>
              <a:tr h="4632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Have 3 Degrees of </a:t>
                      </a:r>
                      <a:b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Freedom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1519923"/>
                  </a:ext>
                </a:extLst>
              </a:tr>
              <a:tr h="2791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Max Storage length of 4 feet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3364110"/>
                  </a:ext>
                </a:extLst>
              </a:tr>
              <a:tr h="46921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Min. Communication </a:t>
                      </a:r>
                      <a:b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 of 50 ft.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8841752"/>
                  </a:ext>
                </a:extLst>
              </a:tr>
              <a:tr h="4632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Measures Power </a:t>
                      </a:r>
                      <a:b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Consumption Every 20 Seconds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587369"/>
                  </a:ext>
                </a:extLst>
              </a:tr>
              <a:tr h="3860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Device Implements User </a:t>
                      </a:r>
                      <a:b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Commands Within 1 Second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7346569"/>
                  </a:ext>
                </a:extLst>
              </a:tr>
              <a:tr h="4217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Device Stops Operation Within </a:t>
                      </a:r>
                      <a:b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Seconds of Stop Command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1835224"/>
                  </a:ext>
                </a:extLst>
              </a:tr>
              <a:tr h="3801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Contains 7 User-Interaction </a:t>
                      </a:r>
                      <a:b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Elements 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3914922"/>
                  </a:ext>
                </a:extLst>
              </a:tr>
              <a:tr h="3326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Operable for 30 Min. at a Time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3229167"/>
                  </a:ext>
                </a:extLst>
              </a:tr>
              <a:tr h="4395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Motor has sufficient Power </a:t>
                      </a:r>
                      <a:b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 Perform Device Operation</a:t>
                      </a:r>
                    </a:p>
                  </a:txBody>
                  <a:tcPr marL="5940" marR="5940" marT="594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557641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D9E3551E-4E85-7CC7-A428-35C564B66008}"/>
              </a:ext>
            </a:extLst>
          </p:cNvPr>
          <p:cNvSpPr/>
          <p:nvPr/>
        </p:nvSpPr>
        <p:spPr>
          <a:xfrm>
            <a:off x="2144409" y="2077717"/>
            <a:ext cx="6397339" cy="941254"/>
          </a:xfrm>
          <a:prstGeom prst="rect">
            <a:avLst/>
          </a:prstGeom>
          <a:solidFill>
            <a:schemeClr val="accent1">
              <a:lumMod val="60000"/>
              <a:lumOff val="40000"/>
              <a:alpha val="26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1BD548-2915-495F-5692-4074AA917A2A}"/>
              </a:ext>
            </a:extLst>
          </p:cNvPr>
          <p:cNvSpPr/>
          <p:nvPr/>
        </p:nvSpPr>
        <p:spPr>
          <a:xfrm>
            <a:off x="3079102" y="1304262"/>
            <a:ext cx="2530128" cy="328258"/>
          </a:xfrm>
          <a:prstGeom prst="rect">
            <a:avLst/>
          </a:prstGeom>
          <a:solidFill>
            <a:schemeClr val="accent1">
              <a:lumMod val="60000"/>
              <a:lumOff val="40000"/>
              <a:alpha val="26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BA8EA08-51C4-0D61-96A3-C762A74A52BC}"/>
              </a:ext>
            </a:extLst>
          </p:cNvPr>
          <p:cNvGrpSpPr/>
          <p:nvPr/>
        </p:nvGrpSpPr>
        <p:grpSpPr>
          <a:xfrm>
            <a:off x="982076" y="1304262"/>
            <a:ext cx="10553700" cy="4315605"/>
            <a:chOff x="1155700" y="707245"/>
            <a:chExt cx="10553700" cy="431560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59B6618-F76F-5638-2680-3D657334B5E0}"/>
                </a:ext>
              </a:extLst>
            </p:cNvPr>
            <p:cNvSpPr/>
            <p:nvPr/>
          </p:nvSpPr>
          <p:spPr>
            <a:xfrm>
              <a:off x="1155700" y="1835150"/>
              <a:ext cx="3187700" cy="31877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ysClr val="windowText" lastClr="000000"/>
                  </a:solidFill>
                </a:rPr>
                <a:t>Reach Fuse Location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5EF275F-41ED-56F6-3833-826FE91E61E0}"/>
                </a:ext>
              </a:extLst>
            </p:cNvPr>
            <p:cNvSpPr/>
            <p:nvPr/>
          </p:nvSpPr>
          <p:spPr>
            <a:xfrm>
              <a:off x="4838700" y="1835150"/>
              <a:ext cx="3187700" cy="31877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ysClr val="windowText" lastClr="000000"/>
                  </a:solidFill>
                </a:rPr>
                <a:t>Operable for at least 30 minutes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31A1214-ADE7-3795-96C2-A1914C8C2272}"/>
                </a:ext>
              </a:extLst>
            </p:cNvPr>
            <p:cNvSpPr/>
            <p:nvPr/>
          </p:nvSpPr>
          <p:spPr>
            <a:xfrm>
              <a:off x="8521700" y="1835150"/>
              <a:ext cx="3187700" cy="31877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ysClr val="windowText" lastClr="000000"/>
                  </a:solidFill>
                </a:rPr>
                <a:t>Minimum communication length of 50ft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A02F077-EFA8-B456-A472-AD5CCF50826B}"/>
                </a:ext>
              </a:extLst>
            </p:cNvPr>
            <p:cNvSpPr/>
            <p:nvPr/>
          </p:nvSpPr>
          <p:spPr>
            <a:xfrm>
              <a:off x="4457700" y="707245"/>
              <a:ext cx="3771900" cy="765955"/>
            </a:xfrm>
            <a:prstGeom prst="roundRect">
              <a:avLst/>
            </a:prstGeom>
            <a:solidFill>
              <a:srgbClr val="DBD7CD"/>
            </a:solidFill>
            <a:ln>
              <a:solidFill>
                <a:srgbClr val="DBD7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Important Engineering  Characteristics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348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29BFD-3218-50F5-CFB1-38CBD1B99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Concept Selection – Pugh Charts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250C7-30CE-B64E-2B92-CBD6FA1998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17</a:t>
            </a:fld>
            <a:endParaRPr lang="en"/>
          </a:p>
        </p:txBody>
      </p:sp>
      <p:pic>
        <p:nvPicPr>
          <p:cNvPr id="11" name="Picture 11" descr="Table&#10;&#10;Description automatically generated">
            <a:extLst>
              <a:ext uri="{FF2B5EF4-FFF2-40B4-BE49-F238E27FC236}">
                <a16:creationId xmlns:a16="http://schemas.microsoft.com/office/drawing/2014/main" id="{C3D9D1EE-C75D-00CC-F9A9-13E04287F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209" y="1709210"/>
            <a:ext cx="4233758" cy="3439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792476-6DD5-C9AF-AA3A-EE615E4B939E}"/>
              </a:ext>
            </a:extLst>
          </p:cNvPr>
          <p:cNvSpPr txBox="1"/>
          <p:nvPr/>
        </p:nvSpPr>
        <p:spPr>
          <a:xfrm>
            <a:off x="4792578" y="6201276"/>
            <a:ext cx="29326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/>
            <a:r>
              <a:rPr lang="en-US" sz="2000">
                <a:latin typeface="Times New Roman"/>
                <a:cs typeface="Calibri"/>
              </a:rPr>
              <a:t>Emilio Manzo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1DBBFE4-82A6-811A-621D-84CF31300A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532762"/>
              </p:ext>
            </p:extLst>
          </p:nvPr>
        </p:nvGraphicFramePr>
        <p:xfrm>
          <a:off x="318085" y="1586901"/>
          <a:ext cx="7201396" cy="4137532"/>
        </p:xfrm>
        <a:graphic>
          <a:graphicData uri="http://schemas.openxmlformats.org/drawingml/2006/table">
            <a:tbl>
              <a:tblPr/>
              <a:tblGrid>
                <a:gridCol w="2060794">
                  <a:extLst>
                    <a:ext uri="{9D8B030D-6E8A-4147-A177-3AD203B41FA5}">
                      <a16:colId xmlns:a16="http://schemas.microsoft.com/office/drawing/2014/main" val="4020479196"/>
                    </a:ext>
                  </a:extLst>
                </a:gridCol>
                <a:gridCol w="771218">
                  <a:extLst>
                    <a:ext uri="{9D8B030D-6E8A-4147-A177-3AD203B41FA5}">
                      <a16:colId xmlns:a16="http://schemas.microsoft.com/office/drawing/2014/main" val="2979237604"/>
                    </a:ext>
                  </a:extLst>
                </a:gridCol>
                <a:gridCol w="606859">
                  <a:extLst>
                    <a:ext uri="{9D8B030D-6E8A-4147-A177-3AD203B41FA5}">
                      <a16:colId xmlns:a16="http://schemas.microsoft.com/office/drawing/2014/main" val="4253941853"/>
                    </a:ext>
                  </a:extLst>
                </a:gridCol>
                <a:gridCol w="485487">
                  <a:extLst>
                    <a:ext uri="{9D8B030D-6E8A-4147-A177-3AD203B41FA5}">
                      <a16:colId xmlns:a16="http://schemas.microsoft.com/office/drawing/2014/main" val="365612944"/>
                    </a:ext>
                  </a:extLst>
                </a:gridCol>
                <a:gridCol w="606859">
                  <a:extLst>
                    <a:ext uri="{9D8B030D-6E8A-4147-A177-3AD203B41FA5}">
                      <a16:colId xmlns:a16="http://schemas.microsoft.com/office/drawing/2014/main" val="3555286845"/>
                    </a:ext>
                  </a:extLst>
                </a:gridCol>
                <a:gridCol w="606859">
                  <a:extLst>
                    <a:ext uri="{9D8B030D-6E8A-4147-A177-3AD203B41FA5}">
                      <a16:colId xmlns:a16="http://schemas.microsoft.com/office/drawing/2014/main" val="3733447636"/>
                    </a:ext>
                  </a:extLst>
                </a:gridCol>
                <a:gridCol w="485487">
                  <a:extLst>
                    <a:ext uri="{9D8B030D-6E8A-4147-A177-3AD203B41FA5}">
                      <a16:colId xmlns:a16="http://schemas.microsoft.com/office/drawing/2014/main" val="548408798"/>
                    </a:ext>
                  </a:extLst>
                </a:gridCol>
                <a:gridCol w="606859">
                  <a:extLst>
                    <a:ext uri="{9D8B030D-6E8A-4147-A177-3AD203B41FA5}">
                      <a16:colId xmlns:a16="http://schemas.microsoft.com/office/drawing/2014/main" val="1050589594"/>
                    </a:ext>
                  </a:extLst>
                </a:gridCol>
                <a:gridCol w="485487">
                  <a:extLst>
                    <a:ext uri="{9D8B030D-6E8A-4147-A177-3AD203B41FA5}">
                      <a16:colId xmlns:a16="http://schemas.microsoft.com/office/drawing/2014/main" val="2178550794"/>
                    </a:ext>
                  </a:extLst>
                </a:gridCol>
                <a:gridCol w="485487">
                  <a:extLst>
                    <a:ext uri="{9D8B030D-6E8A-4147-A177-3AD203B41FA5}">
                      <a16:colId xmlns:a16="http://schemas.microsoft.com/office/drawing/2014/main" val="3381026241"/>
                    </a:ext>
                  </a:extLst>
                </a:gridCol>
              </a:tblGrid>
              <a:tr h="264409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6" marR="7376" marT="73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6" marR="7376" marT="73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Concepts</a:t>
                      </a:r>
                    </a:p>
                  </a:txBody>
                  <a:tcPr marL="92417" marR="92417" marT="46209" marB="46209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329420"/>
                  </a:ext>
                </a:extLst>
              </a:tr>
              <a:tr h="51878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Selection Criteria 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BLUE STRIPE </a:t>
                      </a:r>
                      <a:b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Telescopic Hot Stick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376" marR="7376" marT="73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376" marR="7376" marT="73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376" marR="7376" marT="73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376" marR="7376" marT="73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7376" marR="7376" marT="73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7376" marR="7376" marT="73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7376" marR="7376" marT="73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7376" marR="7376" marT="73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5598325"/>
                  </a:ext>
                </a:extLst>
              </a:tr>
              <a:tr h="41218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Reach Fuse Tube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Location</a:t>
                      </a:r>
                    </a:p>
                  </a:txBody>
                  <a:tcPr marL="7376" marR="7376" marT="73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Datum</a:t>
                      </a:r>
                    </a:p>
                  </a:txBody>
                  <a:tcPr marL="92417" marR="92417" marT="46209" marB="46209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548670"/>
                  </a:ext>
                </a:extLst>
              </a:tr>
              <a:tr h="3695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Installation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</a:t>
                      </a:r>
                    </a:p>
                  </a:txBody>
                  <a:tcPr marL="7376" marR="7376" marT="73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5843585"/>
                  </a:ext>
                </a:extLst>
              </a:tr>
              <a:tr h="3695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Degrees of 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Freedom</a:t>
                      </a:r>
                    </a:p>
                  </a:txBody>
                  <a:tcPr marL="7376" marR="7376" marT="73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1650035"/>
                  </a:ext>
                </a:extLst>
              </a:tr>
              <a:tr h="3695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Storage 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</a:t>
                      </a:r>
                    </a:p>
                  </a:txBody>
                  <a:tcPr marL="7376" marR="7376" marT="73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8848797"/>
                  </a:ext>
                </a:extLst>
              </a:tr>
              <a:tr h="3695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Communication 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Distance</a:t>
                      </a:r>
                    </a:p>
                  </a:txBody>
                  <a:tcPr marL="7376" marR="7376" marT="73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5346299"/>
                  </a:ext>
                </a:extLst>
              </a:tr>
              <a:tr h="184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Device Responsiveness</a:t>
                      </a:r>
                    </a:p>
                  </a:txBody>
                  <a:tcPr marL="7376" marR="7376" marT="73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91114"/>
                  </a:ext>
                </a:extLst>
              </a:tr>
              <a:tr h="184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Emergency Stop Time</a:t>
                      </a:r>
                    </a:p>
                  </a:txBody>
                  <a:tcPr marL="7376" marR="7376" marT="73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893351"/>
                  </a:ext>
                </a:extLst>
              </a:tr>
              <a:tr h="3695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Operation Time On a Single Charge</a:t>
                      </a:r>
                    </a:p>
                  </a:txBody>
                  <a:tcPr marL="7376" marR="7376" marT="73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4383740"/>
                  </a:ext>
                </a:extLst>
              </a:tr>
              <a:tr h="184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Motor Power </a:t>
                      </a:r>
                    </a:p>
                  </a:txBody>
                  <a:tcPr marL="7376" marR="7376" marT="73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9824543"/>
                  </a:ext>
                </a:extLst>
              </a:tr>
              <a:tr h="1918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 Fuse Weight</a:t>
                      </a:r>
                    </a:p>
                  </a:txBody>
                  <a:tcPr marL="7376" marR="7376" marT="737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436910"/>
                  </a:ext>
                </a:extLst>
              </a:tr>
              <a:tr h="170560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6" marR="7376" marT="73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Plus(+)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867506"/>
                  </a:ext>
                </a:extLst>
              </a:tr>
              <a:tr h="177666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76" marR="7376" marT="7376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Minus(-)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376" marR="7376" marT="73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376" marR="7376" marT="73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275503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FB83AD8-8E6E-6032-D998-56F8C79E95B8}"/>
              </a:ext>
            </a:extLst>
          </p:cNvPr>
          <p:cNvGraphicFramePr>
            <a:graphicFrameLocks noGrp="1"/>
          </p:cNvGraphicFramePr>
          <p:nvPr/>
        </p:nvGraphicFramePr>
        <p:xfrm>
          <a:off x="-6712587" y="1818855"/>
          <a:ext cx="5892801" cy="3971925"/>
        </p:xfrm>
        <a:graphic>
          <a:graphicData uri="http://schemas.openxmlformats.org/drawingml/2006/table">
            <a:tbl>
              <a:tblPr/>
              <a:tblGrid>
                <a:gridCol w="2159457">
                  <a:extLst>
                    <a:ext uri="{9D8B030D-6E8A-4147-A177-3AD203B41FA5}">
                      <a16:colId xmlns:a16="http://schemas.microsoft.com/office/drawing/2014/main" val="682551065"/>
                    </a:ext>
                  </a:extLst>
                </a:gridCol>
                <a:gridCol w="808140">
                  <a:extLst>
                    <a:ext uri="{9D8B030D-6E8A-4147-A177-3AD203B41FA5}">
                      <a16:colId xmlns:a16="http://schemas.microsoft.com/office/drawing/2014/main" val="4103035863"/>
                    </a:ext>
                  </a:extLst>
                </a:gridCol>
                <a:gridCol w="635914">
                  <a:extLst>
                    <a:ext uri="{9D8B030D-6E8A-4147-A177-3AD203B41FA5}">
                      <a16:colId xmlns:a16="http://schemas.microsoft.com/office/drawing/2014/main" val="3090104016"/>
                    </a:ext>
                  </a:extLst>
                </a:gridCol>
                <a:gridCol w="508731">
                  <a:extLst>
                    <a:ext uri="{9D8B030D-6E8A-4147-A177-3AD203B41FA5}">
                      <a16:colId xmlns:a16="http://schemas.microsoft.com/office/drawing/2014/main" val="4274820956"/>
                    </a:ext>
                  </a:extLst>
                </a:gridCol>
                <a:gridCol w="635914">
                  <a:extLst>
                    <a:ext uri="{9D8B030D-6E8A-4147-A177-3AD203B41FA5}">
                      <a16:colId xmlns:a16="http://schemas.microsoft.com/office/drawing/2014/main" val="518167619"/>
                    </a:ext>
                  </a:extLst>
                </a:gridCol>
                <a:gridCol w="508731">
                  <a:extLst>
                    <a:ext uri="{9D8B030D-6E8A-4147-A177-3AD203B41FA5}">
                      <a16:colId xmlns:a16="http://schemas.microsoft.com/office/drawing/2014/main" val="942205597"/>
                    </a:ext>
                  </a:extLst>
                </a:gridCol>
                <a:gridCol w="635914">
                  <a:extLst>
                    <a:ext uri="{9D8B030D-6E8A-4147-A177-3AD203B41FA5}">
                      <a16:colId xmlns:a16="http://schemas.microsoft.com/office/drawing/2014/main" val="195259798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Concepts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7299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Selection Criteria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4830962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Reach Fuse Tube</a:t>
                      </a:r>
                      <a:b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Location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Datum</a:t>
                      </a: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215994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Installation</a:t>
                      </a:r>
                      <a:b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840840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Degrees of </a:t>
                      </a:r>
                      <a:b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Freedom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98204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Storage </a:t>
                      </a:r>
                      <a:b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5292065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Communication </a:t>
                      </a:r>
                      <a:b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Distance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979138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Device Responsiveness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139132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Emergency Stop Time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46965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Operation Time On a Single Charge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647705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Motor Power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111818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 Fuse Weight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388396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Plus(+)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454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Minus(-)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601850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762990B-A586-82F1-C9E4-4AC8BDAC409A}"/>
              </a:ext>
            </a:extLst>
          </p:cNvPr>
          <p:cNvSpPr/>
          <p:nvPr/>
        </p:nvSpPr>
        <p:spPr>
          <a:xfrm>
            <a:off x="4792578" y="1818855"/>
            <a:ext cx="1180205" cy="3971925"/>
          </a:xfrm>
          <a:prstGeom prst="rect">
            <a:avLst/>
          </a:prstGeom>
          <a:solidFill>
            <a:srgbClr val="FF5050">
              <a:alpha val="16000"/>
            </a:srgbClr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E367EA-9714-BC45-9D06-1A365FD3879F}"/>
              </a:ext>
            </a:extLst>
          </p:cNvPr>
          <p:cNvSpPr/>
          <p:nvPr/>
        </p:nvSpPr>
        <p:spPr>
          <a:xfrm>
            <a:off x="6468893" y="1818855"/>
            <a:ext cx="641761" cy="3971925"/>
          </a:xfrm>
          <a:prstGeom prst="rect">
            <a:avLst/>
          </a:prstGeom>
          <a:solidFill>
            <a:schemeClr val="accent1">
              <a:lumMod val="60000"/>
              <a:lumOff val="40000"/>
              <a:alpha val="18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8FA764-C7CE-65B4-CB11-F7F6B2D8FAEA}"/>
              </a:ext>
            </a:extLst>
          </p:cNvPr>
          <p:cNvSpPr/>
          <p:nvPr/>
        </p:nvSpPr>
        <p:spPr>
          <a:xfrm>
            <a:off x="2324912" y="1810295"/>
            <a:ext cx="846305" cy="3989041"/>
          </a:xfrm>
          <a:prstGeom prst="rect">
            <a:avLst/>
          </a:prstGeom>
          <a:solidFill>
            <a:schemeClr val="accent1">
              <a:lumMod val="60000"/>
              <a:lumOff val="40000"/>
              <a:alpha val="18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EDB24D-1FD2-17AB-2FC6-1FAA33A45FAF}"/>
              </a:ext>
            </a:extLst>
          </p:cNvPr>
          <p:cNvGrpSpPr/>
          <p:nvPr/>
        </p:nvGrpSpPr>
        <p:grpSpPr>
          <a:xfrm>
            <a:off x="6219219" y="732863"/>
            <a:ext cx="5894742" cy="5043325"/>
            <a:chOff x="6219219" y="732863"/>
            <a:chExt cx="5894742" cy="5043325"/>
          </a:xfrm>
        </p:grpSpPr>
        <p:pic>
          <p:nvPicPr>
            <p:cNvPr id="11270" name="Picture 6">
              <a:extLst>
                <a:ext uri="{FF2B5EF4-FFF2-40B4-BE49-F238E27FC236}">
                  <a16:creationId xmlns:a16="http://schemas.microsoft.com/office/drawing/2014/main" id="{CF03C821-CED3-2A9E-B944-03756972DE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9219" y="2603903"/>
              <a:ext cx="5680400" cy="3172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2" name="Picture 8">
              <a:extLst>
                <a:ext uri="{FF2B5EF4-FFF2-40B4-BE49-F238E27FC236}">
                  <a16:creationId xmlns:a16="http://schemas.microsoft.com/office/drawing/2014/main" id="{9F700819-3578-C886-5A37-DD89D79A54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9258321" y="1541914"/>
              <a:ext cx="3664692" cy="2046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792116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29BFD-3218-50F5-CFB1-38CBD1B99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Concept Selection – Pugh Charts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250C7-30CE-B64E-2B92-CBD6FA1998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18</a:t>
            </a:fld>
            <a:endParaRPr lang="en"/>
          </a:p>
        </p:txBody>
      </p:sp>
      <p:pic>
        <p:nvPicPr>
          <p:cNvPr id="11" name="Picture 11" descr="Table&#10;&#10;Description automatically generated">
            <a:extLst>
              <a:ext uri="{FF2B5EF4-FFF2-40B4-BE49-F238E27FC236}">
                <a16:creationId xmlns:a16="http://schemas.microsoft.com/office/drawing/2014/main" id="{C3D9D1EE-C75D-00CC-F9A9-13E04287F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0209" y="1709210"/>
            <a:ext cx="4233758" cy="3439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792476-6DD5-C9AF-AA3A-EE615E4B939E}"/>
              </a:ext>
            </a:extLst>
          </p:cNvPr>
          <p:cNvSpPr txBox="1"/>
          <p:nvPr/>
        </p:nvSpPr>
        <p:spPr>
          <a:xfrm>
            <a:off x="4792578" y="6201276"/>
            <a:ext cx="29326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/>
            <a:r>
              <a:rPr lang="en-US" sz="2000">
                <a:latin typeface="Times New Roman"/>
                <a:cs typeface="Calibri"/>
              </a:rPr>
              <a:t>Emilio Manzo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FB83AD8-8E6E-6032-D998-56F8C79E95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008794"/>
              </p:ext>
            </p:extLst>
          </p:nvPr>
        </p:nvGraphicFramePr>
        <p:xfrm>
          <a:off x="886819" y="1709210"/>
          <a:ext cx="5892801" cy="3971925"/>
        </p:xfrm>
        <a:graphic>
          <a:graphicData uri="http://schemas.openxmlformats.org/drawingml/2006/table">
            <a:tbl>
              <a:tblPr/>
              <a:tblGrid>
                <a:gridCol w="2159457">
                  <a:extLst>
                    <a:ext uri="{9D8B030D-6E8A-4147-A177-3AD203B41FA5}">
                      <a16:colId xmlns:a16="http://schemas.microsoft.com/office/drawing/2014/main" val="682551065"/>
                    </a:ext>
                  </a:extLst>
                </a:gridCol>
                <a:gridCol w="808140">
                  <a:extLst>
                    <a:ext uri="{9D8B030D-6E8A-4147-A177-3AD203B41FA5}">
                      <a16:colId xmlns:a16="http://schemas.microsoft.com/office/drawing/2014/main" val="4103035863"/>
                    </a:ext>
                  </a:extLst>
                </a:gridCol>
                <a:gridCol w="635914">
                  <a:extLst>
                    <a:ext uri="{9D8B030D-6E8A-4147-A177-3AD203B41FA5}">
                      <a16:colId xmlns:a16="http://schemas.microsoft.com/office/drawing/2014/main" val="3090104016"/>
                    </a:ext>
                  </a:extLst>
                </a:gridCol>
                <a:gridCol w="508731">
                  <a:extLst>
                    <a:ext uri="{9D8B030D-6E8A-4147-A177-3AD203B41FA5}">
                      <a16:colId xmlns:a16="http://schemas.microsoft.com/office/drawing/2014/main" val="4274820956"/>
                    </a:ext>
                  </a:extLst>
                </a:gridCol>
                <a:gridCol w="635914">
                  <a:extLst>
                    <a:ext uri="{9D8B030D-6E8A-4147-A177-3AD203B41FA5}">
                      <a16:colId xmlns:a16="http://schemas.microsoft.com/office/drawing/2014/main" val="518167619"/>
                    </a:ext>
                  </a:extLst>
                </a:gridCol>
                <a:gridCol w="508731">
                  <a:extLst>
                    <a:ext uri="{9D8B030D-6E8A-4147-A177-3AD203B41FA5}">
                      <a16:colId xmlns:a16="http://schemas.microsoft.com/office/drawing/2014/main" val="942205597"/>
                    </a:ext>
                  </a:extLst>
                </a:gridCol>
                <a:gridCol w="635914">
                  <a:extLst>
                    <a:ext uri="{9D8B030D-6E8A-4147-A177-3AD203B41FA5}">
                      <a16:colId xmlns:a16="http://schemas.microsoft.com/office/drawing/2014/main" val="195259798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Concepts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7299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Selection Criteria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4830962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Reach Fuse Tube</a:t>
                      </a:r>
                      <a:b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Location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Datum</a:t>
                      </a: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215994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Installation</a:t>
                      </a:r>
                      <a:b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840840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Degrees of </a:t>
                      </a:r>
                      <a:b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Freedom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98204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Storage </a:t>
                      </a:r>
                      <a:b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5292065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Communication </a:t>
                      </a:r>
                      <a:b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Distance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979138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Device Responsiveness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139132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Emergency Stop Time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46965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Operation Time On a Single Charge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647705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Motor Power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111818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 Fuse Weight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388396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Plus(+)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454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Minus(-)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601850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F470118-23CE-9C2B-0D9E-BE5D09501A51}"/>
              </a:ext>
            </a:extLst>
          </p:cNvPr>
          <p:cNvSpPr/>
          <p:nvPr/>
        </p:nvSpPr>
        <p:spPr>
          <a:xfrm>
            <a:off x="2977978" y="1793159"/>
            <a:ext cx="1556952" cy="3971925"/>
          </a:xfrm>
          <a:prstGeom prst="rect">
            <a:avLst/>
          </a:prstGeom>
          <a:solidFill>
            <a:srgbClr val="FF5050">
              <a:alpha val="16000"/>
            </a:srgbClr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CB9B60-03C7-A050-0AB5-CACBD346FC50}"/>
              </a:ext>
            </a:extLst>
          </p:cNvPr>
          <p:cNvSpPr/>
          <p:nvPr/>
        </p:nvSpPr>
        <p:spPr>
          <a:xfrm>
            <a:off x="5597611" y="1811064"/>
            <a:ext cx="593124" cy="3971925"/>
          </a:xfrm>
          <a:prstGeom prst="rect">
            <a:avLst/>
          </a:prstGeom>
          <a:solidFill>
            <a:srgbClr val="FF5050">
              <a:alpha val="16000"/>
            </a:srgbClr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4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D3FED-036D-4961-0779-750F68161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Concept Selection – Final Choices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AAE61-C4B3-D6F4-BD0B-BA56887239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19</a:t>
            </a:fld>
            <a:endParaRPr lang="en"/>
          </a:p>
        </p:txBody>
      </p:sp>
      <p:sp>
        <p:nvSpPr>
          <p:cNvPr id="5" name="AutoShape 2" descr="k&amp;m 21472 tripod speaker stand tall - black 1">
            <a:extLst>
              <a:ext uri="{FF2B5EF4-FFF2-40B4-BE49-F238E27FC236}">
                <a16:creationId xmlns:a16="http://schemas.microsoft.com/office/drawing/2014/main" id="{0EF23066-D126-B3C7-D441-602FB344F8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1406611"/>
            <a:ext cx="2174789" cy="217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8" name="Picture 6" descr="Musician's Gear Heavy-Duty Tripod Speaker Stand Black | Guitar Center">
            <a:extLst>
              <a:ext uri="{FF2B5EF4-FFF2-40B4-BE49-F238E27FC236}">
                <a16:creationId xmlns:a16="http://schemas.microsoft.com/office/drawing/2014/main" id="{054B2762-8D65-E16A-B1A2-64F48BE97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003" y="1406611"/>
            <a:ext cx="3490784" cy="349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The 4 Best Drones for Photos and Video of 2022 | Reviews by Wirecutter">
            <a:extLst>
              <a:ext uri="{FF2B5EF4-FFF2-40B4-BE49-F238E27FC236}">
                <a16:creationId xmlns:a16="http://schemas.microsoft.com/office/drawing/2014/main" id="{454DAE4B-7077-07C0-3790-A51FB1A93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789" y="1625470"/>
            <a:ext cx="3800475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xArm 1S: Hiwonder Intelligent Bus Servo Robotic Arm for Programming">
            <a:extLst>
              <a:ext uri="{FF2B5EF4-FFF2-40B4-BE49-F238E27FC236}">
                <a16:creationId xmlns:a16="http://schemas.microsoft.com/office/drawing/2014/main" id="{DD536B82-E44E-6865-8DF8-E6D151180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330" y="1356967"/>
            <a:ext cx="3696081" cy="369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9C99C7-CC92-D513-78E1-52D3D79CEC99}"/>
              </a:ext>
            </a:extLst>
          </p:cNvPr>
          <p:cNvSpPr/>
          <p:nvPr/>
        </p:nvSpPr>
        <p:spPr>
          <a:xfrm>
            <a:off x="729048" y="4947040"/>
            <a:ext cx="2211859" cy="737070"/>
          </a:xfrm>
          <a:prstGeom prst="roundRect">
            <a:avLst/>
          </a:prstGeom>
          <a:solidFill>
            <a:srgbClr val="DBD7CD"/>
          </a:solidFill>
          <a:ln>
            <a:solidFill>
              <a:srgbClr val="DB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Concept 4: 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External Support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D8955C2-C2BC-9DAA-84A6-8979E764833C}"/>
              </a:ext>
            </a:extLst>
          </p:cNvPr>
          <p:cNvSpPr/>
          <p:nvPr/>
        </p:nvSpPr>
        <p:spPr>
          <a:xfrm>
            <a:off x="8846930" y="4947040"/>
            <a:ext cx="2616022" cy="737069"/>
          </a:xfrm>
          <a:prstGeom prst="roundRect">
            <a:avLst/>
          </a:prstGeom>
          <a:solidFill>
            <a:srgbClr val="DBD7CD"/>
          </a:solidFill>
          <a:ln>
            <a:solidFill>
              <a:srgbClr val="DB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Concept 4: 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Robotic Arm Attachment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38AAA3A-2E85-B607-CFB1-5A6B56281DAF}"/>
              </a:ext>
            </a:extLst>
          </p:cNvPr>
          <p:cNvSpPr/>
          <p:nvPr/>
        </p:nvSpPr>
        <p:spPr>
          <a:xfrm>
            <a:off x="4585909" y="4947040"/>
            <a:ext cx="2616018" cy="737068"/>
          </a:xfrm>
          <a:prstGeom prst="roundRect">
            <a:avLst/>
          </a:prstGeom>
          <a:solidFill>
            <a:srgbClr val="DBD7CD"/>
          </a:solidFill>
          <a:ln>
            <a:solidFill>
              <a:srgbClr val="DBD7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Concept 5: 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Drone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1FB3DE-316E-F934-C579-9D5FCED1862A}"/>
              </a:ext>
            </a:extLst>
          </p:cNvPr>
          <p:cNvSpPr txBox="1"/>
          <p:nvPr/>
        </p:nvSpPr>
        <p:spPr>
          <a:xfrm>
            <a:off x="4792578" y="6201276"/>
            <a:ext cx="29326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/>
            <a:r>
              <a:rPr lang="en-US" sz="2000">
                <a:latin typeface="Times New Roman"/>
                <a:cs typeface="Calibri"/>
              </a:rPr>
              <a:t>Emilio Manzo</a:t>
            </a:r>
          </a:p>
        </p:txBody>
      </p:sp>
    </p:spTree>
    <p:extLst>
      <p:ext uri="{BB962C8B-B14F-4D97-AF65-F5344CB8AC3E}">
        <p14:creationId xmlns:p14="http://schemas.microsoft.com/office/powerpoint/2010/main" val="2008583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Team Introduction</a:t>
            </a:r>
            <a:endParaRPr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F13B7B4-91EB-63AA-1E9A-FCF6CC292DF5}"/>
              </a:ext>
            </a:extLst>
          </p:cNvPr>
          <p:cNvGrpSpPr/>
          <p:nvPr/>
        </p:nvGrpSpPr>
        <p:grpSpPr>
          <a:xfrm>
            <a:off x="207078" y="1715752"/>
            <a:ext cx="2227847" cy="2896476"/>
            <a:chOff x="371938" y="1238437"/>
            <a:chExt cx="1670885" cy="284629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08420E3-BCA8-BF44-858C-682696D6C5F8}"/>
                </a:ext>
              </a:extLst>
            </p:cNvPr>
            <p:cNvSpPr/>
            <p:nvPr/>
          </p:nvSpPr>
          <p:spPr>
            <a:xfrm>
              <a:off x="439904" y="1238437"/>
              <a:ext cx="1534953" cy="2314000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B766D2-2C3E-1714-CD25-60A0561DFA50}"/>
                </a:ext>
              </a:extLst>
            </p:cNvPr>
            <p:cNvSpPr txBox="1"/>
            <p:nvPr/>
          </p:nvSpPr>
          <p:spPr>
            <a:xfrm>
              <a:off x="371938" y="3715396"/>
              <a:ext cx="167088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9170"/>
              <a:r>
                <a:rPr lang="en-US" sz="2400" b="1">
                  <a:solidFill>
                    <a:prstClr val="black"/>
                  </a:solidFill>
                  <a:latin typeface="Arial  "/>
                  <a:cs typeface="Calibri"/>
                </a:rPr>
                <a:t>Ebony Bland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169BE8C-9A0C-CD56-B2D3-57916CBBDE73}"/>
              </a:ext>
            </a:extLst>
          </p:cNvPr>
          <p:cNvGrpSpPr/>
          <p:nvPr/>
        </p:nvGrpSpPr>
        <p:grpSpPr>
          <a:xfrm>
            <a:off x="7262195" y="2257426"/>
            <a:ext cx="2298967" cy="3007110"/>
            <a:chOff x="5539903" y="1644634"/>
            <a:chExt cx="1724225" cy="225533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DCA8A88-3EF2-4F79-F915-87413B46C7CB}"/>
                </a:ext>
              </a:extLst>
            </p:cNvPr>
            <p:cNvSpPr txBox="1"/>
            <p:nvPr/>
          </p:nvSpPr>
          <p:spPr>
            <a:xfrm>
              <a:off x="5539903" y="3530634"/>
              <a:ext cx="172422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9170"/>
              <a:r>
                <a:rPr lang="en-US" sz="2400" b="1">
                  <a:solidFill>
                    <a:prstClr val="black"/>
                  </a:solidFill>
                  <a:latin typeface="Arial  "/>
                  <a:cs typeface="Calibri"/>
                </a:rPr>
                <a:t>Emilio Manzo</a:t>
              </a:r>
            </a:p>
          </p:txBody>
        </p:sp>
        <p:pic>
          <p:nvPicPr>
            <p:cNvPr id="12" name="Picture 12" descr="A picture containing tree, outdoor, person, person&#10;&#10;Description automatically generated">
              <a:extLst>
                <a:ext uri="{FF2B5EF4-FFF2-40B4-BE49-F238E27FC236}">
                  <a16:creationId xmlns:a16="http://schemas.microsoft.com/office/drawing/2014/main" id="{B5E72AFA-DC3D-0E9D-813F-A2C00A0D1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380" t="6456" r="5053" b="7392"/>
            <a:stretch/>
          </p:blipFill>
          <p:spPr>
            <a:xfrm rot="5400000">
              <a:off x="5518966" y="1789145"/>
              <a:ext cx="1766101" cy="147708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9F9C53-91A2-F43C-182E-7FD194A2945F}"/>
              </a:ext>
            </a:extLst>
          </p:cNvPr>
          <p:cNvGrpSpPr/>
          <p:nvPr/>
        </p:nvGrpSpPr>
        <p:grpSpPr>
          <a:xfrm>
            <a:off x="2576699" y="2161729"/>
            <a:ext cx="2177047" cy="3102807"/>
            <a:chOff x="2144287" y="1271393"/>
            <a:chExt cx="1632785" cy="234487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692D06B-65E9-8095-C143-1BB1DD598403}"/>
                </a:ext>
              </a:extLst>
            </p:cNvPr>
            <p:cNvSpPr txBox="1"/>
            <p:nvPr/>
          </p:nvSpPr>
          <p:spPr>
            <a:xfrm>
              <a:off x="2144287" y="3246932"/>
              <a:ext cx="163278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9170"/>
              <a:r>
                <a:rPr lang="en-US" sz="2400" b="1">
                  <a:solidFill>
                    <a:prstClr val="black"/>
                  </a:solidFill>
                  <a:latin typeface="Arial  "/>
                  <a:cs typeface="Calibri"/>
                </a:rPr>
                <a:t>Austin </a:t>
              </a:r>
              <a:r>
                <a:rPr lang="en-US" sz="2400" b="1" err="1">
                  <a:solidFill>
                    <a:prstClr val="black"/>
                  </a:solidFill>
                  <a:latin typeface="Arial  "/>
                  <a:cs typeface="Calibri"/>
                </a:rPr>
                <a:t>Bruen</a:t>
              </a:r>
              <a:endParaRPr lang="en-US" sz="2400" b="1">
                <a:solidFill>
                  <a:prstClr val="black"/>
                </a:solidFill>
                <a:latin typeface="Arial  "/>
                <a:cs typeface="Calibri"/>
              </a:endParaRPr>
            </a:p>
          </p:txBody>
        </p:sp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24C2655F-1C81-56A2-E524-7F5231CAE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" t="329" r="-1080" b="20772"/>
            <a:stretch/>
          </p:blipFill>
          <p:spPr>
            <a:xfrm>
              <a:off x="2213552" y="1271393"/>
              <a:ext cx="1494255" cy="177958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FDF28E-2F56-109D-2B14-E49E06398890}"/>
              </a:ext>
            </a:extLst>
          </p:cNvPr>
          <p:cNvSpPr txBox="1"/>
          <p:nvPr/>
        </p:nvSpPr>
        <p:spPr>
          <a:xfrm>
            <a:off x="4792578" y="6201276"/>
            <a:ext cx="29326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/>
            <a:r>
              <a:rPr lang="en-US" sz="2000">
                <a:solidFill>
                  <a:prstClr val="black"/>
                </a:solidFill>
                <a:latin typeface="Times New Roman"/>
                <a:cs typeface="Calibri"/>
              </a:rPr>
              <a:t>Emilio Manzo</a:t>
            </a:r>
            <a:endParaRPr lang="en-US" sz="2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875E746-0CC5-3DF4-8CA4-742E3748402A}"/>
              </a:ext>
            </a:extLst>
          </p:cNvPr>
          <p:cNvGrpSpPr/>
          <p:nvPr/>
        </p:nvGrpSpPr>
        <p:grpSpPr>
          <a:xfrm>
            <a:off x="9561162" y="1715752"/>
            <a:ext cx="2671008" cy="3046997"/>
            <a:chOff x="7148446" y="1399069"/>
            <a:chExt cx="2003256" cy="228524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9743844-761F-76D1-4D49-72970B1EDA55}"/>
                </a:ext>
              </a:extLst>
            </p:cNvPr>
            <p:cNvSpPr txBox="1"/>
            <p:nvPr/>
          </p:nvSpPr>
          <p:spPr>
            <a:xfrm>
              <a:off x="7148446" y="3314984"/>
              <a:ext cx="200325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9170"/>
              <a:r>
                <a:rPr lang="en-US" sz="2400" b="1">
                  <a:solidFill>
                    <a:prstClr val="black"/>
                  </a:solidFill>
                  <a:latin typeface="Arial  "/>
                  <a:cs typeface="Calibri"/>
                </a:rPr>
                <a:t>Garfield Murphy</a:t>
              </a:r>
            </a:p>
          </p:txBody>
        </p:sp>
        <p:pic>
          <p:nvPicPr>
            <p:cNvPr id="11268" name="Picture 4" descr="Garfield Murphy">
              <a:extLst>
                <a:ext uri="{FF2B5EF4-FFF2-40B4-BE49-F238E27FC236}">
                  <a16:creationId xmlns:a16="http://schemas.microsoft.com/office/drawing/2014/main" id="{08B9AE8F-E2BF-1B69-630E-083F91E8DF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9" t="4784" r="21776" b="17124"/>
            <a:stretch/>
          </p:blipFill>
          <p:spPr bwMode="auto">
            <a:xfrm>
              <a:off x="7379253" y="1399069"/>
              <a:ext cx="1481387" cy="176610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2727C2-7607-2FD2-FBD9-C60D87BA6694}"/>
              </a:ext>
            </a:extLst>
          </p:cNvPr>
          <p:cNvGrpSpPr/>
          <p:nvPr/>
        </p:nvGrpSpPr>
        <p:grpSpPr>
          <a:xfrm>
            <a:off x="4875395" y="1715754"/>
            <a:ext cx="2441207" cy="3046996"/>
            <a:chOff x="3762949" y="1463716"/>
            <a:chExt cx="1830905" cy="228524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ED9344-0644-AA21-D706-0366C9C6E2FE}"/>
                </a:ext>
              </a:extLst>
            </p:cNvPr>
            <p:cNvSpPr txBox="1"/>
            <p:nvPr/>
          </p:nvSpPr>
          <p:spPr>
            <a:xfrm>
              <a:off x="3762949" y="3379630"/>
              <a:ext cx="1830905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19170"/>
              <a:r>
                <a:rPr lang="en-US" sz="2400" b="1">
                  <a:solidFill>
                    <a:prstClr val="black"/>
                  </a:solidFill>
                  <a:latin typeface="Arial  "/>
                  <a:cs typeface="Calibri"/>
                </a:rPr>
                <a:t>Davis Goolsby</a:t>
              </a:r>
            </a:p>
          </p:txBody>
        </p:sp>
        <p:pic>
          <p:nvPicPr>
            <p:cNvPr id="18" name="Picture 18">
              <a:extLst>
                <a:ext uri="{FF2B5EF4-FFF2-40B4-BE49-F238E27FC236}">
                  <a16:creationId xmlns:a16="http://schemas.microsoft.com/office/drawing/2014/main" id="{4AC8AAF0-F3EF-40F4-0A6D-09AE9E451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4674" t="18547" r="12288" b="12640"/>
            <a:stretch/>
          </p:blipFill>
          <p:spPr>
            <a:xfrm>
              <a:off x="3926568" y="1463716"/>
              <a:ext cx="1450462" cy="176609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4D94E298-E571-6D15-1390-53CB01F843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/>
            <a:fld id="{00000000-1234-1234-1234-123412341234}" type="slidenum">
              <a:rPr lang="en">
                <a:solidFill>
                  <a:prstClr val="black"/>
                </a:solidFill>
              </a:rPr>
              <a:pPr defTabSz="1219170"/>
              <a:t>2</a:t>
            </a:fld>
            <a:endParaRPr lang="en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60A810C-1491-F435-4067-E71B270905C1}"/>
              </a:ext>
            </a:extLst>
          </p:cNvPr>
          <p:cNvSpPr/>
          <p:nvPr/>
        </p:nvSpPr>
        <p:spPr>
          <a:xfrm>
            <a:off x="4194658" y="1514279"/>
            <a:ext cx="3802380" cy="441960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0000"/>
                </a:solidFill>
                <a:latin typeface="Arial  "/>
                <a:cs typeface="Calibri"/>
              </a:rPr>
              <a:t>AHP – Criteria Weights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ADF075-2897-2989-E62D-0ECF2C68D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latin typeface="Arial"/>
                <a:cs typeface="Arial"/>
              </a:rPr>
              <a:t>Concept Selection – Analytical Hierarchy Process</a:t>
            </a:r>
            <a:endParaRPr lang="en-US" sz="3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3EBDF3-6DD0-BC0F-D492-4E770C2BD9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20</a:t>
            </a:fld>
            <a:endParaRPr lang="en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79CD27B-A57A-E9C2-3BEB-84B253DBEE27}"/>
              </a:ext>
            </a:extLst>
          </p:cNvPr>
          <p:cNvSpPr/>
          <p:nvPr/>
        </p:nvSpPr>
        <p:spPr>
          <a:xfrm>
            <a:off x="4194658" y="1493126"/>
            <a:ext cx="3802380" cy="441960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0000"/>
                </a:solidFill>
                <a:latin typeface="Arial  "/>
                <a:cs typeface="Calibri"/>
              </a:rPr>
              <a:t>AHP – Pairwise comparison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82BD0D-E4B2-C50A-D594-954B355B7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980" y="2024105"/>
            <a:ext cx="8155736" cy="37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50EDF7-9CA9-F930-DA60-9CCAFFEEF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386" y="2045258"/>
            <a:ext cx="7593227" cy="12839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AFBE41E-B0A4-BA88-0798-8CB9A6D395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431079"/>
              </p:ext>
            </p:extLst>
          </p:nvPr>
        </p:nvGraphicFramePr>
        <p:xfrm>
          <a:off x="2299386" y="3707540"/>
          <a:ext cx="4832985" cy="1932815"/>
        </p:xfrm>
        <a:graphic>
          <a:graphicData uri="http://schemas.openxmlformats.org/drawingml/2006/table">
            <a:tbl>
              <a:tblPr firstRow="1" firstCol="1" bandRow="1"/>
              <a:tblGrid>
                <a:gridCol w="1130300">
                  <a:extLst>
                    <a:ext uri="{9D8B030D-6E8A-4147-A177-3AD203B41FA5}">
                      <a16:colId xmlns:a16="http://schemas.microsoft.com/office/drawing/2014/main" val="135098115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140115684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94169301"/>
                    </a:ext>
                  </a:extLst>
                </a:gridCol>
                <a:gridCol w="819785">
                  <a:extLst>
                    <a:ext uri="{9D8B030D-6E8A-4147-A177-3AD203B41FA5}">
                      <a16:colId xmlns:a16="http://schemas.microsoft.com/office/drawing/2014/main" val="206299002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01488877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161332679"/>
                    </a:ext>
                  </a:extLst>
                </a:gridCol>
              </a:tblGrid>
              <a:tr h="371475">
                <a:tc gridSpan="2"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Consistency Check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Consistency Comparison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1345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Cons V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Avg Consist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 Index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 Ratio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212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1.43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3.21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3.208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0.104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0.200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2404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0.35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9525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9525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9525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962440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1.43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3.21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952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938640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CEE6AAC-C0AC-EDE6-71B3-5816652045E6}"/>
              </a:ext>
            </a:extLst>
          </p:cNvPr>
          <p:cNvSpPr txBox="1"/>
          <p:nvPr/>
        </p:nvSpPr>
        <p:spPr>
          <a:xfrm>
            <a:off x="4792578" y="6201276"/>
            <a:ext cx="29326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/>
            <a:r>
              <a:rPr lang="en-US" sz="2000">
                <a:solidFill>
                  <a:prstClr val="black"/>
                </a:solidFill>
                <a:latin typeface="Times New Roman"/>
                <a:cs typeface="Calibri"/>
              </a:rPr>
              <a:t>Garfield Murphy</a:t>
            </a:r>
            <a:endParaRPr lang="en-US" sz="2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6124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DF075-2897-2989-E62D-0ECF2C68D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latin typeface="Arial"/>
                <a:cs typeface="Arial"/>
              </a:rPr>
              <a:t>Concept Selection – Analytical Hierarchy Process</a:t>
            </a:r>
            <a:endParaRPr lang="en-US" sz="3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3EBDF3-6DD0-BC0F-D492-4E770C2BD9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21</a:t>
            </a:fld>
            <a:endParaRPr lang="e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EE6AAC-C0AC-EDE6-71B3-5816652045E6}"/>
              </a:ext>
            </a:extLst>
          </p:cNvPr>
          <p:cNvSpPr txBox="1"/>
          <p:nvPr/>
        </p:nvSpPr>
        <p:spPr>
          <a:xfrm>
            <a:off x="4792578" y="6201276"/>
            <a:ext cx="29326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/>
            <a:r>
              <a:rPr lang="en-US" sz="2000">
                <a:solidFill>
                  <a:prstClr val="black"/>
                </a:solidFill>
                <a:latin typeface="Times New Roman"/>
                <a:cs typeface="Calibri"/>
              </a:rPr>
              <a:t>Garfield Murphy</a:t>
            </a:r>
            <a:endParaRPr lang="en-US" sz="2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C999362-D73D-CE23-9436-8151E1FD90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944219"/>
              </p:ext>
            </p:extLst>
          </p:nvPr>
        </p:nvGraphicFramePr>
        <p:xfrm>
          <a:off x="1029990" y="1738210"/>
          <a:ext cx="10132020" cy="2040911"/>
        </p:xfrm>
        <a:graphic>
          <a:graphicData uri="http://schemas.openxmlformats.org/drawingml/2006/table">
            <a:tbl>
              <a:tblPr/>
              <a:tblGrid>
                <a:gridCol w="1246775">
                  <a:extLst>
                    <a:ext uri="{9D8B030D-6E8A-4147-A177-3AD203B41FA5}">
                      <a16:colId xmlns:a16="http://schemas.microsoft.com/office/drawing/2014/main" val="3639045359"/>
                    </a:ext>
                  </a:extLst>
                </a:gridCol>
                <a:gridCol w="836444">
                  <a:extLst>
                    <a:ext uri="{9D8B030D-6E8A-4147-A177-3AD203B41FA5}">
                      <a16:colId xmlns:a16="http://schemas.microsoft.com/office/drawing/2014/main" val="186467121"/>
                    </a:ext>
                  </a:extLst>
                </a:gridCol>
                <a:gridCol w="915354">
                  <a:extLst>
                    <a:ext uri="{9D8B030D-6E8A-4147-A177-3AD203B41FA5}">
                      <a16:colId xmlns:a16="http://schemas.microsoft.com/office/drawing/2014/main" val="2473873800"/>
                    </a:ext>
                  </a:extLst>
                </a:gridCol>
                <a:gridCol w="1199429">
                  <a:extLst>
                    <a:ext uri="{9D8B030D-6E8A-4147-A177-3AD203B41FA5}">
                      <a16:colId xmlns:a16="http://schemas.microsoft.com/office/drawing/2014/main" val="3795795679"/>
                    </a:ext>
                  </a:extLst>
                </a:gridCol>
                <a:gridCol w="836444">
                  <a:extLst>
                    <a:ext uri="{9D8B030D-6E8A-4147-A177-3AD203B41FA5}">
                      <a16:colId xmlns:a16="http://schemas.microsoft.com/office/drawing/2014/main" val="2180572076"/>
                    </a:ext>
                  </a:extLst>
                </a:gridCol>
                <a:gridCol w="1215211">
                  <a:extLst>
                    <a:ext uri="{9D8B030D-6E8A-4147-A177-3AD203B41FA5}">
                      <a16:colId xmlns:a16="http://schemas.microsoft.com/office/drawing/2014/main" val="3748980927"/>
                    </a:ext>
                  </a:extLst>
                </a:gridCol>
                <a:gridCol w="1152083">
                  <a:extLst>
                    <a:ext uri="{9D8B030D-6E8A-4147-A177-3AD203B41FA5}">
                      <a16:colId xmlns:a16="http://schemas.microsoft.com/office/drawing/2014/main" val="2473288026"/>
                    </a:ext>
                  </a:extLst>
                </a:gridCol>
                <a:gridCol w="915354">
                  <a:extLst>
                    <a:ext uri="{9D8B030D-6E8A-4147-A177-3AD203B41FA5}">
                      <a16:colId xmlns:a16="http://schemas.microsoft.com/office/drawing/2014/main" val="1921695800"/>
                    </a:ext>
                  </a:extLst>
                </a:gridCol>
                <a:gridCol w="899572">
                  <a:extLst>
                    <a:ext uri="{9D8B030D-6E8A-4147-A177-3AD203B41FA5}">
                      <a16:colId xmlns:a16="http://schemas.microsoft.com/office/drawing/2014/main" val="121732197"/>
                    </a:ext>
                  </a:extLst>
                </a:gridCol>
                <a:gridCol w="915354">
                  <a:extLst>
                    <a:ext uri="{9D8B030D-6E8A-4147-A177-3AD203B41FA5}">
                      <a16:colId xmlns:a16="http://schemas.microsoft.com/office/drawing/2014/main" val="308183218"/>
                    </a:ext>
                  </a:extLst>
                </a:gridCol>
              </a:tblGrid>
              <a:tr h="255668"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 Rating Matrix</a:t>
                      </a:r>
                    </a:p>
                  </a:txBody>
                  <a:tcPr marL="113630" marR="113630" marT="56815" marB="56815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888317"/>
                  </a:ext>
                </a:extLst>
              </a:tr>
              <a:tr h="2272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636962"/>
                  </a:ext>
                </a:extLst>
              </a:tr>
              <a:tr h="7480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Concept</a:t>
                      </a:r>
                    </a:p>
                  </a:txBody>
                  <a:tcPr marL="9469" marR="9469" marT="9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Reach Fuse Tube</a:t>
                      </a:r>
                    </a:p>
                  </a:txBody>
                  <a:tcPr marL="9469" marR="9469" marT="9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Installation Time</a:t>
                      </a:r>
                    </a:p>
                  </a:txBody>
                  <a:tcPr marL="9469" marR="9469" marT="9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DoF</a:t>
                      </a:r>
                    </a:p>
                  </a:txBody>
                  <a:tcPr marL="9469" marR="9469" marT="9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Storage Length</a:t>
                      </a:r>
                    </a:p>
                  </a:txBody>
                  <a:tcPr marL="9469" marR="9469" marT="9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Communication Distance</a:t>
                      </a:r>
                    </a:p>
                  </a:txBody>
                  <a:tcPr marL="9469" marR="9469" marT="9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Responsiveness</a:t>
                      </a:r>
                    </a:p>
                  </a:txBody>
                  <a:tcPr marL="9469" marR="9469" marT="9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Emergency Stop time</a:t>
                      </a:r>
                    </a:p>
                  </a:txBody>
                  <a:tcPr marL="9469" marR="9469" marT="9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 fuse weight</a:t>
                      </a:r>
                    </a:p>
                  </a:txBody>
                  <a:tcPr marL="9469" marR="9469" marT="9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Operation on Charge</a:t>
                      </a:r>
                    </a:p>
                  </a:txBody>
                  <a:tcPr marL="9469" marR="9469" marT="94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869265"/>
                  </a:ext>
                </a:extLst>
              </a:tr>
              <a:tr h="2556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4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0.45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0.27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0.39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0.21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0.70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0.18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8402894"/>
                  </a:ext>
                </a:extLst>
              </a:tr>
              <a:tr h="23672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5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0.09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0.11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0.52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0.54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0.94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1.85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0.84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2.15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223460"/>
                  </a:ext>
                </a:extLst>
              </a:tr>
              <a:tr h="24619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80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0.45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0.19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0.62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0.29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0.92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0.91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1.22</a:t>
                      </a:r>
                    </a:p>
                  </a:txBody>
                  <a:tcPr marL="9469" marR="9469" marT="94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092355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38B394C3-14F7-E42F-8DA7-7E1896C157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424034"/>
              </p:ext>
            </p:extLst>
          </p:nvPr>
        </p:nvGraphicFramePr>
        <p:xfrm>
          <a:off x="1029990" y="4171556"/>
          <a:ext cx="2601441" cy="1199770"/>
        </p:xfrm>
        <a:graphic>
          <a:graphicData uri="http://schemas.openxmlformats.org/drawingml/2006/table">
            <a:tbl>
              <a:tblPr/>
              <a:tblGrid>
                <a:gridCol w="1125997">
                  <a:extLst>
                    <a:ext uri="{9D8B030D-6E8A-4147-A177-3AD203B41FA5}">
                      <a16:colId xmlns:a16="http://schemas.microsoft.com/office/drawing/2014/main" val="104091182"/>
                    </a:ext>
                  </a:extLst>
                </a:gridCol>
                <a:gridCol w="1475444">
                  <a:extLst>
                    <a:ext uri="{9D8B030D-6E8A-4147-A177-3AD203B41FA5}">
                      <a16:colId xmlns:a16="http://schemas.microsoft.com/office/drawing/2014/main" val="808666543"/>
                    </a:ext>
                  </a:extLst>
                </a:gridCol>
              </a:tblGrid>
              <a:tr h="31450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Concept</a:t>
                      </a:r>
                    </a:p>
                  </a:txBody>
                  <a:tcPr marL="11649" marR="11649" marT="11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Alternate Value</a:t>
                      </a:r>
                    </a:p>
                  </a:txBody>
                  <a:tcPr marL="11649" marR="11649" marT="11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6499100"/>
                  </a:ext>
                </a:extLst>
              </a:tr>
              <a:tr h="279558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4</a:t>
                      </a:r>
                    </a:p>
                  </a:txBody>
                  <a:tcPr marL="11649" marR="11649" marT="11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1.97</a:t>
                      </a:r>
                    </a:p>
                  </a:txBody>
                  <a:tcPr marL="11649" marR="11649" marT="11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889819"/>
                  </a:ext>
                </a:extLst>
              </a:tr>
              <a:tr h="291206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5</a:t>
                      </a:r>
                    </a:p>
                  </a:txBody>
                  <a:tcPr marL="11649" marR="11649" marT="11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6.12</a:t>
                      </a:r>
                    </a:p>
                  </a:txBody>
                  <a:tcPr marL="11649" marR="11649" marT="11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128660"/>
                  </a:ext>
                </a:extLst>
              </a:tr>
              <a:tr h="314503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80</a:t>
                      </a:r>
                    </a:p>
                  </a:txBody>
                  <a:tcPr marL="11649" marR="11649" marT="11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4.31</a:t>
                      </a:r>
                    </a:p>
                  </a:txBody>
                  <a:tcPr marL="11649" marR="11649" marT="1164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785915"/>
                  </a:ext>
                </a:extLst>
              </a:tr>
            </a:tbl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10320001-37F8-0593-8F74-5037DA5656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3794591"/>
              </p:ext>
            </p:extLst>
          </p:nvPr>
        </p:nvGraphicFramePr>
        <p:xfrm>
          <a:off x="3607452" y="1356967"/>
          <a:ext cx="8109042" cy="3993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5" name="Arrow: Curved Right 34">
            <a:extLst>
              <a:ext uri="{FF2B5EF4-FFF2-40B4-BE49-F238E27FC236}">
                <a16:creationId xmlns:a16="http://schemas.microsoft.com/office/drawing/2014/main" id="{8CF6CB91-41B6-1625-25AF-EC0BD663BB79}"/>
              </a:ext>
            </a:extLst>
          </p:cNvPr>
          <p:cNvSpPr/>
          <p:nvPr/>
        </p:nvSpPr>
        <p:spPr>
          <a:xfrm>
            <a:off x="62305" y="2605664"/>
            <a:ext cx="906573" cy="2363262"/>
          </a:xfrm>
          <a:prstGeom prst="curvedRightArrow">
            <a:avLst>
              <a:gd name="adj1" fmla="val 25000"/>
              <a:gd name="adj2" fmla="val 57091"/>
              <a:gd name="adj3" fmla="val 5362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1782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" grpId="0">
        <p:bldAsOne/>
      </p:bldGraphic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6CF68-6294-947D-C3F5-397591685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Final Selection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79061-1D63-5959-E885-F636D098B9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22</a:t>
            </a:fld>
            <a:endParaRPr lang="en"/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453FB84C-8652-772A-36E2-F558AD84F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18" y="2528159"/>
            <a:ext cx="3138936" cy="2738167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C0A3994-41D1-7FE4-7F89-BCA57C670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724400" y="2523067"/>
            <a:ext cx="2743200" cy="27432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BDF579B5-DD51-6F30-699C-79CEDF7A1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343" y="2523067"/>
            <a:ext cx="2743200" cy="27432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4608FD0-AB1F-2160-B81A-8D3FC13F08E3}"/>
              </a:ext>
            </a:extLst>
          </p:cNvPr>
          <p:cNvSpPr/>
          <p:nvPr/>
        </p:nvSpPr>
        <p:spPr>
          <a:xfrm>
            <a:off x="2158424" y="1430684"/>
            <a:ext cx="7887547" cy="852594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solidFill>
                  <a:schemeClr val="tx1"/>
                </a:solidFill>
                <a:latin typeface="Arial  "/>
                <a:ea typeface="+mn-lt"/>
                <a:cs typeface="+mn-lt"/>
              </a:rPr>
              <a:t>Automated telescoping with a Foldable Robotic Arm and External Support</a:t>
            </a:r>
            <a:endParaRPr lang="en-US">
              <a:solidFill>
                <a:schemeClr val="tx1"/>
              </a:solidFill>
              <a:latin typeface="Arial  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6A2C89-1412-7C5E-FD2D-9105C6EE99F6}"/>
              </a:ext>
            </a:extLst>
          </p:cNvPr>
          <p:cNvSpPr txBox="1"/>
          <p:nvPr/>
        </p:nvSpPr>
        <p:spPr>
          <a:xfrm>
            <a:off x="4792578" y="6201276"/>
            <a:ext cx="29326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/>
            <a:r>
              <a:rPr lang="en-US" sz="2000">
                <a:solidFill>
                  <a:prstClr val="black"/>
                </a:solidFill>
                <a:latin typeface="Times New Roman"/>
                <a:cs typeface="Calibri"/>
              </a:rPr>
              <a:t>Garfield Murphy</a:t>
            </a:r>
            <a:endParaRPr lang="en-US" sz="2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63015528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D1ADD-0624-1A66-12BB-2E42F949B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87" y="184565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Future Work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87EB29-0ECA-B1F7-E910-91228F5D95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23</a:t>
            </a:fld>
            <a:endParaRPr lang="e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E621AA-6EAA-346E-F407-29DEC3BB6804}"/>
              </a:ext>
            </a:extLst>
          </p:cNvPr>
          <p:cNvSpPr txBox="1"/>
          <p:nvPr/>
        </p:nvSpPr>
        <p:spPr>
          <a:xfrm>
            <a:off x="4443623" y="2981070"/>
            <a:ext cx="3678821" cy="9439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67">
                <a:cs typeface="Calibri"/>
              </a:rPr>
              <a:t>Risk </a:t>
            </a:r>
          </a:p>
          <a:p>
            <a:pPr algn="ctr"/>
            <a:r>
              <a:rPr lang="en-US" sz="2667">
                <a:cs typeface="Calibri"/>
              </a:rPr>
              <a:t>Assessment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F98A543-3BD3-58EE-9A56-DAF75E20BBCB}"/>
              </a:ext>
            </a:extLst>
          </p:cNvPr>
          <p:cNvSpPr/>
          <p:nvPr/>
        </p:nvSpPr>
        <p:spPr>
          <a:xfrm>
            <a:off x="5037702" y="1811566"/>
            <a:ext cx="2490665" cy="2177631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28" name="Picture 4" descr="Danger - Free signs icons">
            <a:extLst>
              <a:ext uri="{FF2B5EF4-FFF2-40B4-BE49-F238E27FC236}">
                <a16:creationId xmlns:a16="http://schemas.microsoft.com/office/drawing/2014/main" id="{938E9348-0D2A-4CEB-E396-00F388BDC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435" y="1963930"/>
            <a:ext cx="938760" cy="93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6A81F0-6759-EA6C-B3E2-5BAA6BFA93D1}"/>
              </a:ext>
            </a:extLst>
          </p:cNvPr>
          <p:cNvSpPr txBox="1"/>
          <p:nvPr/>
        </p:nvSpPr>
        <p:spPr>
          <a:xfrm>
            <a:off x="1329326" y="3018718"/>
            <a:ext cx="1873429" cy="9439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67">
                <a:cs typeface="Calibri"/>
              </a:rPr>
              <a:t>Bill of Materials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DAA4BDB-0288-5A0F-C369-F3CB27F11DCA}"/>
              </a:ext>
            </a:extLst>
          </p:cNvPr>
          <p:cNvSpPr/>
          <p:nvPr/>
        </p:nvSpPr>
        <p:spPr>
          <a:xfrm>
            <a:off x="982752" y="1803472"/>
            <a:ext cx="2490665" cy="2177631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30" name="Picture 6" descr="Checklist - Free files and folders icons">
            <a:extLst>
              <a:ext uri="{FF2B5EF4-FFF2-40B4-BE49-F238E27FC236}">
                <a16:creationId xmlns:a16="http://schemas.microsoft.com/office/drawing/2014/main" id="{4699D14B-479A-93AA-1C96-187D5F824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647" y="1963931"/>
            <a:ext cx="1054788" cy="10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B39EDB9-962D-24A7-5C66-B4132073DBD1}"/>
              </a:ext>
            </a:extLst>
          </p:cNvPr>
          <p:cNvSpPr txBox="1"/>
          <p:nvPr/>
        </p:nvSpPr>
        <p:spPr>
          <a:xfrm>
            <a:off x="8644704" y="2981070"/>
            <a:ext cx="3383507" cy="9439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67">
                <a:cs typeface="Calibri"/>
              </a:rPr>
              <a:t>Spring </a:t>
            </a:r>
          </a:p>
          <a:p>
            <a:pPr algn="ctr"/>
            <a:r>
              <a:rPr lang="en-US" sz="2667">
                <a:cs typeface="Calibri"/>
              </a:rPr>
              <a:t>Plans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AD8FCE7-4511-0C41-60E4-DA53ECCDE3B7}"/>
              </a:ext>
            </a:extLst>
          </p:cNvPr>
          <p:cNvSpPr/>
          <p:nvPr/>
        </p:nvSpPr>
        <p:spPr>
          <a:xfrm>
            <a:off x="9092654" y="1817838"/>
            <a:ext cx="2490665" cy="2177631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32" name="Picture 8" descr="Clock - Free time and date icons">
            <a:extLst>
              <a:ext uri="{FF2B5EF4-FFF2-40B4-BE49-F238E27FC236}">
                <a16:creationId xmlns:a16="http://schemas.microsoft.com/office/drawing/2014/main" id="{CD399297-A137-5690-7C6C-6D341805E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106" y="1901161"/>
            <a:ext cx="1176705" cy="117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66D6AF-B56B-F346-A58F-46329BAC53D7}"/>
              </a:ext>
            </a:extLst>
          </p:cNvPr>
          <p:cNvSpPr txBox="1"/>
          <p:nvPr/>
        </p:nvSpPr>
        <p:spPr>
          <a:xfrm>
            <a:off x="4792578" y="6201276"/>
            <a:ext cx="29326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/>
            <a:r>
              <a:rPr lang="en-US" sz="2000">
                <a:solidFill>
                  <a:prstClr val="black"/>
                </a:solidFill>
                <a:latin typeface="Times New Roman"/>
                <a:cs typeface="Calibri"/>
              </a:rPr>
              <a:t>Garfield Murphy</a:t>
            </a:r>
            <a:endParaRPr lang="en-US" sz="2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146724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40ED3-9BE6-BA58-BCF7-9EB6A3683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Questions</a:t>
            </a:r>
            <a:endParaRPr lang="en-US"/>
          </a:p>
        </p:txBody>
      </p:sp>
      <p:pic>
        <p:nvPicPr>
          <p:cNvPr id="12294" name="Picture 6" descr="Asking Defining Questions - Excelsior University OWL">
            <a:extLst>
              <a:ext uri="{FF2B5EF4-FFF2-40B4-BE49-F238E27FC236}">
                <a16:creationId xmlns:a16="http://schemas.microsoft.com/office/drawing/2014/main" id="{99568846-ED15-4916-9E12-97A924340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49" y="1190625"/>
            <a:ext cx="7040836" cy="469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553DE5-1F2A-A232-E6A2-50F5521352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24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EB3B62-ABF7-07F7-1091-D26F0D71D1F6}"/>
              </a:ext>
            </a:extLst>
          </p:cNvPr>
          <p:cNvSpPr txBox="1"/>
          <p:nvPr/>
        </p:nvSpPr>
        <p:spPr>
          <a:xfrm>
            <a:off x="4792578" y="6201276"/>
            <a:ext cx="29326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/>
            <a:r>
              <a:rPr lang="en-US" sz="2000">
                <a:solidFill>
                  <a:prstClr val="black"/>
                </a:solidFill>
                <a:latin typeface="Times New Roman"/>
                <a:cs typeface="Calibri"/>
              </a:rPr>
              <a:t>Garfield Murphy</a:t>
            </a:r>
            <a:endParaRPr lang="en-US" sz="2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04877740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References</a:t>
            </a:r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body" idx="1"/>
          </p:nvPr>
        </p:nvSpPr>
        <p:spPr>
          <a:xfrm>
            <a:off x="415600" y="1476375"/>
            <a:ext cx="11443025" cy="461545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/>
          </a:bodyPr>
          <a:lstStyle/>
          <a:p>
            <a:pPr>
              <a:buNone/>
            </a:pPr>
            <a:r>
              <a:rPr lang="en-US" sz="1733">
                <a:latin typeface="Arial"/>
                <a:cs typeface="Arial"/>
              </a:rPr>
              <a:t>Brain, M. (n.d.). </a:t>
            </a:r>
            <a:r>
              <a:rPr lang="en-US" sz="1733" i="1">
                <a:latin typeface="Arial"/>
                <a:cs typeface="Arial"/>
              </a:rPr>
              <a:t>How Power Grids Work</a:t>
            </a:r>
            <a:r>
              <a:rPr lang="en-US" sz="1733">
                <a:latin typeface="Arial"/>
                <a:cs typeface="Arial"/>
              </a:rPr>
              <a:t>. Retrieved from Clark Science Center at Smith College: https://www.science.smith.edu/~jcardell/Courses/EGR220/ElecPwr_HSW.html#:~:text=Fuses%20must%20be%20replaced%20each,panel%20like%20the%20one%20above</a:t>
            </a:r>
          </a:p>
          <a:p>
            <a:pPr>
              <a:buNone/>
            </a:pPr>
            <a:endParaRPr lang="en-US" sz="1733"/>
          </a:p>
          <a:p>
            <a:pPr>
              <a:buNone/>
            </a:pPr>
            <a:r>
              <a:rPr lang="en-US" sz="1733">
                <a:latin typeface="Arial"/>
                <a:cs typeface="Arial"/>
              </a:rPr>
              <a:t>Csanyi, E. (2013, January 28). </a:t>
            </a:r>
            <a:r>
              <a:rPr lang="en-US" sz="1733" i="1">
                <a:latin typeface="Arial"/>
                <a:cs typeface="Arial"/>
              </a:rPr>
              <a:t>How to manipulate energized conductors with hot stick</a:t>
            </a:r>
            <a:r>
              <a:rPr lang="en-US" sz="1733">
                <a:latin typeface="Arial"/>
                <a:cs typeface="Arial"/>
              </a:rPr>
              <a:t>. Retrieved from Electrical Engineering Portal: https://electrical-engineering-portal.com/manipulating-energized-conductors-with-hot-stick</a:t>
            </a:r>
          </a:p>
          <a:p>
            <a:pPr>
              <a:buNone/>
            </a:pPr>
            <a:endParaRPr lang="en-US" sz="1733"/>
          </a:p>
          <a:p>
            <a:pPr>
              <a:buNone/>
            </a:pPr>
            <a:r>
              <a:rPr lang="en-US" sz="1733">
                <a:latin typeface="Arial"/>
                <a:cs typeface="Arial"/>
              </a:rPr>
              <a:t>Csanyi, E. (2020, October 12). </a:t>
            </a:r>
            <a:r>
              <a:rPr lang="en-US" sz="1733" i="1">
                <a:latin typeface="Arial"/>
                <a:cs typeface="Arial"/>
              </a:rPr>
              <a:t>How primary feeder, distribution transformer, fuses and service operate in radial networks</a:t>
            </a:r>
            <a:r>
              <a:rPr lang="en-US" sz="1733">
                <a:latin typeface="Arial"/>
                <a:cs typeface="Arial"/>
              </a:rPr>
              <a:t>. Retrieved from Electrical Engineering Portal: https://electrical-engineering-portal.com/primary-feeder-distribution-transformer-fuses-service</a:t>
            </a:r>
          </a:p>
          <a:p>
            <a:pPr>
              <a:buNone/>
            </a:pPr>
            <a:endParaRPr lang="en-US" sz="1733"/>
          </a:p>
          <a:p>
            <a:pPr>
              <a:buNone/>
            </a:pPr>
            <a:r>
              <a:rPr lang="en-US" sz="1733">
                <a:latin typeface="Arial"/>
                <a:cs typeface="Arial"/>
              </a:rPr>
              <a:t>Eaton Corporation. (n.d.). </a:t>
            </a:r>
            <a:r>
              <a:rPr lang="en-US" sz="1733" i="1">
                <a:latin typeface="Arial"/>
                <a:cs typeface="Arial"/>
              </a:rPr>
              <a:t>Eaton Website</a:t>
            </a:r>
            <a:r>
              <a:rPr lang="en-US" sz="1733">
                <a:latin typeface="Arial"/>
                <a:cs typeface="Arial"/>
              </a:rPr>
              <a:t>. Retrieved from Fuses: fundamentals of fuses: https://www.eaton.com/us/en-us/products/medium-voltage-power-distribution-control-systems/utility-fuses/fuses--fundamentals-of-fuses.html</a:t>
            </a:r>
          </a:p>
          <a:p>
            <a:pPr>
              <a:buNone/>
            </a:pPr>
            <a:endParaRPr lang="en-US" sz="1733"/>
          </a:p>
          <a:p>
            <a:pPr>
              <a:buNone/>
            </a:pPr>
            <a:r>
              <a:rPr lang="en-US" sz="1733">
                <a:latin typeface="Arial"/>
                <a:cs typeface="Arial"/>
              </a:rPr>
              <a:t>Hastings Hot Line Tools &amp; Equipment. (2021, March). </a:t>
            </a:r>
            <a:r>
              <a:rPr lang="en-US" sz="1733" i="1">
                <a:latin typeface="Arial"/>
                <a:cs typeface="Arial"/>
              </a:rPr>
              <a:t>Hastings Catalog</a:t>
            </a:r>
            <a:r>
              <a:rPr lang="en-US" sz="1733">
                <a:latin typeface="Arial"/>
                <a:cs typeface="Arial"/>
              </a:rPr>
              <a:t>. Retrieved from Hastings Website: https://www.hfgp.com/fb-catalog/</a:t>
            </a:r>
          </a:p>
          <a:p>
            <a:pPr>
              <a:buNone/>
            </a:pPr>
            <a:endParaRPr lang="en-US" sz="1733"/>
          </a:p>
          <a:p>
            <a:pPr>
              <a:buNone/>
            </a:pPr>
            <a:r>
              <a:rPr lang="en-US" sz="1733">
                <a:latin typeface="Arial"/>
                <a:cs typeface="Arial"/>
              </a:rPr>
              <a:t>King-Homan, L. (2020, August 3). </a:t>
            </a:r>
            <a:r>
              <a:rPr lang="en-US" sz="1733" i="1">
                <a:latin typeface="Arial"/>
                <a:cs typeface="Arial"/>
              </a:rPr>
              <a:t>How Does That Work? Hot Stick</a:t>
            </a:r>
            <a:r>
              <a:rPr lang="en-US" sz="1733">
                <a:latin typeface="Arial"/>
                <a:cs typeface="Arial"/>
              </a:rPr>
              <a:t>. Retrieved from The Wire: Energy news from Omaha Public Power District: https://oppdthewire.com/hot-stick-how-works-2020-oppd/</a:t>
            </a:r>
            <a:endParaRPr lang="en-US" sz="1733"/>
          </a:p>
          <a:p>
            <a:pPr marL="0" indent="0">
              <a:spcAft>
                <a:spcPts val="1600"/>
              </a:spcAft>
              <a:buNone/>
            </a:pPr>
            <a:endParaRPr lang="en-US" sz="1733">
              <a:latin typeface="Arial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6C6C6C-0342-5CE1-76E9-2DCAB51065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25</a:t>
            </a:fld>
            <a:endParaRPr lang="e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A5F08-3FF8-BD66-4B6D-C28C07FBF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Backup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2FC5A-5472-AD99-8DBA-73CF57AA9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12CBE6-234D-0D93-97FF-56581A2EE6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028144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Table&#10;&#10;Description automatically generated">
            <a:extLst>
              <a:ext uri="{FF2B5EF4-FFF2-40B4-BE49-F238E27FC236}">
                <a16:creationId xmlns:a16="http://schemas.microsoft.com/office/drawing/2014/main" id="{DF1277CF-76C0-73CF-0E24-39C0083E8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526" y="7174296"/>
            <a:ext cx="5643032" cy="34860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B29BFD-3218-50F5-CFB1-38CBD1B99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Concept Selection – Pugh Charts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250C7-30CE-B64E-2B92-CBD6FA1998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27</a:t>
            </a:fld>
            <a:endParaRPr lang="en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0E144642-C83A-3F70-CCE4-F61DF639E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15" y="7092766"/>
            <a:ext cx="6299200" cy="3528082"/>
          </a:xfrm>
          <a:prstGeom prst="rect">
            <a:avLst/>
          </a:prstGeom>
        </p:spPr>
      </p:pic>
      <p:pic>
        <p:nvPicPr>
          <p:cNvPr id="11" name="Picture 11" descr="Table&#10;&#10;Description automatically generated">
            <a:extLst>
              <a:ext uri="{FF2B5EF4-FFF2-40B4-BE49-F238E27FC236}">
                <a16:creationId xmlns:a16="http://schemas.microsoft.com/office/drawing/2014/main" id="{C3D9D1EE-C75D-00CC-F9A9-13E04287F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483" y="2073655"/>
            <a:ext cx="4404782" cy="35785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792476-6DD5-C9AF-AA3A-EE615E4B939E}"/>
              </a:ext>
            </a:extLst>
          </p:cNvPr>
          <p:cNvSpPr txBox="1"/>
          <p:nvPr/>
        </p:nvSpPr>
        <p:spPr>
          <a:xfrm>
            <a:off x="4792578" y="6201276"/>
            <a:ext cx="29326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/>
            <a:r>
              <a:rPr lang="en-US" sz="2000">
                <a:solidFill>
                  <a:prstClr val="black"/>
                </a:solidFill>
                <a:latin typeface="Times New Roman"/>
                <a:cs typeface="Calibri"/>
              </a:rPr>
              <a:t>Austin </a:t>
            </a:r>
            <a:r>
              <a:rPr lang="en-US" sz="2000" err="1">
                <a:solidFill>
                  <a:prstClr val="black"/>
                </a:solidFill>
                <a:latin typeface="Times New Roman"/>
                <a:cs typeface="Calibri"/>
              </a:rPr>
              <a:t>Bruen</a:t>
            </a:r>
            <a:endParaRPr lang="en-US" sz="2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1DBBFE4-82A6-811A-621D-84CF31300AE3}"/>
              </a:ext>
            </a:extLst>
          </p:cNvPr>
          <p:cNvGraphicFramePr>
            <a:graphicFrameLocks noGrp="1"/>
          </p:cNvGraphicFramePr>
          <p:nvPr/>
        </p:nvGraphicFramePr>
        <p:xfrm>
          <a:off x="-249024" y="2025425"/>
          <a:ext cx="6883285" cy="3954764"/>
        </p:xfrm>
        <a:graphic>
          <a:graphicData uri="http://schemas.openxmlformats.org/drawingml/2006/table">
            <a:tbl>
              <a:tblPr/>
              <a:tblGrid>
                <a:gridCol w="1969762">
                  <a:extLst>
                    <a:ext uri="{9D8B030D-6E8A-4147-A177-3AD203B41FA5}">
                      <a16:colId xmlns:a16="http://schemas.microsoft.com/office/drawing/2014/main" val="4020479196"/>
                    </a:ext>
                  </a:extLst>
                </a:gridCol>
                <a:gridCol w="737151">
                  <a:extLst>
                    <a:ext uri="{9D8B030D-6E8A-4147-A177-3AD203B41FA5}">
                      <a16:colId xmlns:a16="http://schemas.microsoft.com/office/drawing/2014/main" val="2979237604"/>
                    </a:ext>
                  </a:extLst>
                </a:gridCol>
                <a:gridCol w="580052">
                  <a:extLst>
                    <a:ext uri="{9D8B030D-6E8A-4147-A177-3AD203B41FA5}">
                      <a16:colId xmlns:a16="http://schemas.microsoft.com/office/drawing/2014/main" val="4253941853"/>
                    </a:ext>
                  </a:extLst>
                </a:gridCol>
                <a:gridCol w="464041">
                  <a:extLst>
                    <a:ext uri="{9D8B030D-6E8A-4147-A177-3AD203B41FA5}">
                      <a16:colId xmlns:a16="http://schemas.microsoft.com/office/drawing/2014/main" val="365612944"/>
                    </a:ext>
                  </a:extLst>
                </a:gridCol>
                <a:gridCol w="580052">
                  <a:extLst>
                    <a:ext uri="{9D8B030D-6E8A-4147-A177-3AD203B41FA5}">
                      <a16:colId xmlns:a16="http://schemas.microsoft.com/office/drawing/2014/main" val="3555286845"/>
                    </a:ext>
                  </a:extLst>
                </a:gridCol>
                <a:gridCol w="580052">
                  <a:extLst>
                    <a:ext uri="{9D8B030D-6E8A-4147-A177-3AD203B41FA5}">
                      <a16:colId xmlns:a16="http://schemas.microsoft.com/office/drawing/2014/main" val="3733447636"/>
                    </a:ext>
                  </a:extLst>
                </a:gridCol>
                <a:gridCol w="464041">
                  <a:extLst>
                    <a:ext uri="{9D8B030D-6E8A-4147-A177-3AD203B41FA5}">
                      <a16:colId xmlns:a16="http://schemas.microsoft.com/office/drawing/2014/main" val="548408798"/>
                    </a:ext>
                  </a:extLst>
                </a:gridCol>
                <a:gridCol w="580052">
                  <a:extLst>
                    <a:ext uri="{9D8B030D-6E8A-4147-A177-3AD203B41FA5}">
                      <a16:colId xmlns:a16="http://schemas.microsoft.com/office/drawing/2014/main" val="1050589594"/>
                    </a:ext>
                  </a:extLst>
                </a:gridCol>
                <a:gridCol w="464041">
                  <a:extLst>
                    <a:ext uri="{9D8B030D-6E8A-4147-A177-3AD203B41FA5}">
                      <a16:colId xmlns:a16="http://schemas.microsoft.com/office/drawing/2014/main" val="2178550794"/>
                    </a:ext>
                  </a:extLst>
                </a:gridCol>
                <a:gridCol w="464041">
                  <a:extLst>
                    <a:ext uri="{9D8B030D-6E8A-4147-A177-3AD203B41FA5}">
                      <a16:colId xmlns:a16="http://schemas.microsoft.com/office/drawing/2014/main" val="3381026241"/>
                    </a:ext>
                  </a:extLst>
                </a:gridCol>
              </a:tblGrid>
              <a:tr h="243516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50" marR="7050" marT="70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50" marR="7050" marT="70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Concepts</a:t>
                      </a:r>
                    </a:p>
                  </a:txBody>
                  <a:tcPr marL="100331" marR="100331" marT="50165" marB="50165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5329420"/>
                  </a:ext>
                </a:extLst>
              </a:tr>
              <a:tr h="4958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Selection Criteria </a:t>
                      </a:r>
                    </a:p>
                  </a:txBody>
                  <a:tcPr marL="7050" marR="7050" marT="7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BLUE STRIPE </a:t>
                      </a:r>
                      <a:b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Telescopic Hot Stick</a:t>
                      </a:r>
                    </a:p>
                  </a:txBody>
                  <a:tcPr marL="7050" marR="7050" marT="7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050" marR="7050" marT="70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050" marR="7050" marT="70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7050" marR="7050" marT="70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7050" marR="7050" marT="70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7050" marR="7050" marT="70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7050" marR="7050" marT="70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7050" marR="7050" marT="70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5598325"/>
                  </a:ext>
                </a:extLst>
              </a:tr>
              <a:tr h="39397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Reach Fuse Tube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Location</a:t>
                      </a: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Datum</a:t>
                      </a:r>
                    </a:p>
                  </a:txBody>
                  <a:tcPr marL="100331" marR="100331" marT="50165" marB="50165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548670"/>
                  </a:ext>
                </a:extLst>
              </a:tr>
              <a:tr h="3532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Installation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</a:t>
                      </a: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5843585"/>
                  </a:ext>
                </a:extLst>
              </a:tr>
              <a:tr h="3532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Degrees of 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Freedom</a:t>
                      </a: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050" marR="7050" marT="7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1650035"/>
                  </a:ext>
                </a:extLst>
              </a:tr>
              <a:tr h="3532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Storage 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</a:t>
                      </a: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050" marR="7050" marT="7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8848797"/>
                  </a:ext>
                </a:extLst>
              </a:tr>
              <a:tr h="3532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Communication 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Distance</a:t>
                      </a: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5346299"/>
                  </a:ext>
                </a:extLst>
              </a:tr>
              <a:tr h="1766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Device Responsiveness</a:t>
                      </a: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91114"/>
                  </a:ext>
                </a:extLst>
              </a:tr>
              <a:tr h="1766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Emergency Stop Time</a:t>
                      </a: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050" marR="7050" marT="7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893351"/>
                  </a:ext>
                </a:extLst>
              </a:tr>
              <a:tr h="3532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Operation Time On a Single Charge</a:t>
                      </a: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4383740"/>
                  </a:ext>
                </a:extLst>
              </a:tr>
              <a:tr h="1766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Motor Power </a:t>
                      </a: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050" marR="7050" marT="7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9824543"/>
                  </a:ext>
                </a:extLst>
              </a:tr>
              <a:tr h="1834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 Fuse Weight</a:t>
                      </a: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436910"/>
                  </a:ext>
                </a:extLst>
              </a:tr>
              <a:tr h="163026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50" marR="7050" marT="70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Plus(+)</a:t>
                      </a:r>
                    </a:p>
                  </a:txBody>
                  <a:tcPr marL="7050" marR="7050" marT="7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050" marR="7050" marT="7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867506"/>
                  </a:ext>
                </a:extLst>
              </a:tr>
              <a:tr h="169818">
                <a:tc>
                  <a:txBody>
                    <a:bodyPr/>
                    <a:lstStyle/>
                    <a:p>
                      <a:pPr algn="ct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50" marR="7050" marT="705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Minus(-)</a:t>
                      </a:r>
                    </a:p>
                  </a:txBody>
                  <a:tcPr marL="7050" marR="7050" marT="7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050" marR="7050" marT="70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050" marR="7050" marT="70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275503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FB83AD8-8E6E-6032-D998-56F8C79E95B8}"/>
              </a:ext>
            </a:extLst>
          </p:cNvPr>
          <p:cNvGraphicFramePr>
            <a:graphicFrameLocks noGrp="1"/>
          </p:cNvGraphicFramePr>
          <p:nvPr/>
        </p:nvGraphicFramePr>
        <p:xfrm>
          <a:off x="-6712587" y="1818855"/>
          <a:ext cx="5892801" cy="3971925"/>
        </p:xfrm>
        <a:graphic>
          <a:graphicData uri="http://schemas.openxmlformats.org/drawingml/2006/table">
            <a:tbl>
              <a:tblPr/>
              <a:tblGrid>
                <a:gridCol w="2159457">
                  <a:extLst>
                    <a:ext uri="{9D8B030D-6E8A-4147-A177-3AD203B41FA5}">
                      <a16:colId xmlns:a16="http://schemas.microsoft.com/office/drawing/2014/main" val="682551065"/>
                    </a:ext>
                  </a:extLst>
                </a:gridCol>
                <a:gridCol w="808140">
                  <a:extLst>
                    <a:ext uri="{9D8B030D-6E8A-4147-A177-3AD203B41FA5}">
                      <a16:colId xmlns:a16="http://schemas.microsoft.com/office/drawing/2014/main" val="4103035863"/>
                    </a:ext>
                  </a:extLst>
                </a:gridCol>
                <a:gridCol w="635914">
                  <a:extLst>
                    <a:ext uri="{9D8B030D-6E8A-4147-A177-3AD203B41FA5}">
                      <a16:colId xmlns:a16="http://schemas.microsoft.com/office/drawing/2014/main" val="3090104016"/>
                    </a:ext>
                  </a:extLst>
                </a:gridCol>
                <a:gridCol w="508731">
                  <a:extLst>
                    <a:ext uri="{9D8B030D-6E8A-4147-A177-3AD203B41FA5}">
                      <a16:colId xmlns:a16="http://schemas.microsoft.com/office/drawing/2014/main" val="4274820956"/>
                    </a:ext>
                  </a:extLst>
                </a:gridCol>
                <a:gridCol w="635914">
                  <a:extLst>
                    <a:ext uri="{9D8B030D-6E8A-4147-A177-3AD203B41FA5}">
                      <a16:colId xmlns:a16="http://schemas.microsoft.com/office/drawing/2014/main" val="518167619"/>
                    </a:ext>
                  </a:extLst>
                </a:gridCol>
                <a:gridCol w="508731">
                  <a:extLst>
                    <a:ext uri="{9D8B030D-6E8A-4147-A177-3AD203B41FA5}">
                      <a16:colId xmlns:a16="http://schemas.microsoft.com/office/drawing/2014/main" val="942205597"/>
                    </a:ext>
                  </a:extLst>
                </a:gridCol>
                <a:gridCol w="635914">
                  <a:extLst>
                    <a:ext uri="{9D8B030D-6E8A-4147-A177-3AD203B41FA5}">
                      <a16:colId xmlns:a16="http://schemas.microsoft.com/office/drawing/2014/main" val="195259798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Concepts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7299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Selection Criteria 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4830962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Reach Fuse Tube</a:t>
                      </a:r>
                      <a:b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Location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Datum</a:t>
                      </a:r>
                    </a:p>
                  </a:txBody>
                  <a:tcPr marL="7620" marR="7620" marT="762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215994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Installation</a:t>
                      </a:r>
                      <a:b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8408402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Degrees of </a:t>
                      </a:r>
                      <a:b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Freedom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98204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Storage </a:t>
                      </a:r>
                      <a:b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Length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5292065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Communication </a:t>
                      </a:r>
                      <a:b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Distance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979138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Device Responsiveness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1391329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Emergency Stop Time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46965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Operation Time On a Single Charge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647705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Motor Power 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1118184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Support Fuse Weight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388396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Plus(+)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0454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 of Minus(-)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601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775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6DD98-08D2-B904-7911-04197FCD7A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28</a:t>
            </a:fld>
            <a:endParaRPr lang="en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E8A143-F449-1959-947D-5808C8F4A5FA}"/>
              </a:ext>
            </a:extLst>
          </p:cNvPr>
          <p:cNvGrpSpPr/>
          <p:nvPr/>
        </p:nvGrpSpPr>
        <p:grpSpPr>
          <a:xfrm>
            <a:off x="1155700" y="707245"/>
            <a:ext cx="10553700" cy="4315605"/>
            <a:chOff x="1155700" y="707245"/>
            <a:chExt cx="10553700" cy="431560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9ED678E-4F3D-F17D-FC0A-61A42352F21F}"/>
                </a:ext>
              </a:extLst>
            </p:cNvPr>
            <p:cNvSpPr/>
            <p:nvPr/>
          </p:nvSpPr>
          <p:spPr>
            <a:xfrm>
              <a:off x="1155700" y="1835150"/>
              <a:ext cx="3187700" cy="31877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ysClr val="windowText" lastClr="000000"/>
                  </a:solidFill>
                </a:rPr>
                <a:t>Reach Fuse Location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B24A8D2-9101-DB21-6293-2FFD75FF96CB}"/>
                </a:ext>
              </a:extLst>
            </p:cNvPr>
            <p:cNvSpPr/>
            <p:nvPr/>
          </p:nvSpPr>
          <p:spPr>
            <a:xfrm>
              <a:off x="4838700" y="1835150"/>
              <a:ext cx="3187700" cy="31877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ysClr val="windowText" lastClr="000000"/>
                  </a:solidFill>
                </a:rPr>
                <a:t>Operable for at least 30 minutes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FC5614D-FC52-7FD1-339D-21707342325E}"/>
                </a:ext>
              </a:extLst>
            </p:cNvPr>
            <p:cNvSpPr/>
            <p:nvPr/>
          </p:nvSpPr>
          <p:spPr>
            <a:xfrm>
              <a:off x="8521700" y="1835150"/>
              <a:ext cx="3187700" cy="31877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ysClr val="windowText" lastClr="000000"/>
                  </a:solidFill>
                </a:rPr>
                <a:t>Minimum communication length of 50ft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6A3053B-D90C-9C27-1DC2-486CABC15D44}"/>
                </a:ext>
              </a:extLst>
            </p:cNvPr>
            <p:cNvSpPr/>
            <p:nvPr/>
          </p:nvSpPr>
          <p:spPr>
            <a:xfrm>
              <a:off x="4457700" y="707245"/>
              <a:ext cx="3771900" cy="765955"/>
            </a:xfrm>
            <a:prstGeom prst="roundRect">
              <a:avLst/>
            </a:prstGeom>
            <a:solidFill>
              <a:srgbClr val="DBD7CD"/>
            </a:solidFill>
            <a:ln>
              <a:solidFill>
                <a:srgbClr val="DBD7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ysClr val="windowText" lastClr="000000"/>
                  </a:solidFill>
                </a:rPr>
                <a:t>Important Engineering  Characteristics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72177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7674A-C649-2567-D42C-2288A1379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344" y="173828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Markets </a:t>
            </a:r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2855DC4-097F-43C4-096A-C32378E5C3A0}"/>
              </a:ext>
            </a:extLst>
          </p:cNvPr>
          <p:cNvSpPr/>
          <p:nvPr/>
        </p:nvSpPr>
        <p:spPr>
          <a:xfrm>
            <a:off x="3149570" y="2734364"/>
            <a:ext cx="2574423" cy="56930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Municipalities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97E13A7-5350-3C04-5BC6-D5E0111279B3}"/>
              </a:ext>
            </a:extLst>
          </p:cNvPr>
          <p:cNvSpPr/>
          <p:nvPr/>
        </p:nvSpPr>
        <p:spPr>
          <a:xfrm>
            <a:off x="3149571" y="1079600"/>
            <a:ext cx="2574423" cy="67884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12700"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Electric Companies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9C275FF-2839-077E-C5F6-DC21D167EB9C}"/>
              </a:ext>
            </a:extLst>
          </p:cNvPr>
          <p:cNvSpPr/>
          <p:nvPr/>
        </p:nvSpPr>
        <p:spPr>
          <a:xfrm>
            <a:off x="3157814" y="2038694"/>
            <a:ext cx="2574423" cy="56882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Contractors</a:t>
            </a:r>
            <a:endParaRPr lang="en-US">
              <a:solidFill>
                <a:schemeClr val="bg1"/>
              </a:solidFill>
              <a:cs typeface="Calibri" panose="020F0502020204030204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D681E16-7DB4-8AF4-237A-5CEFA4036570}"/>
              </a:ext>
            </a:extLst>
          </p:cNvPr>
          <p:cNvSpPr/>
          <p:nvPr/>
        </p:nvSpPr>
        <p:spPr>
          <a:xfrm>
            <a:off x="8780372" y="1310890"/>
            <a:ext cx="2222669" cy="64039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Public Safety</a:t>
            </a:r>
            <a:endParaRPr lang="en-US">
              <a:solidFill>
                <a:schemeClr val="bg1"/>
              </a:solidFill>
              <a:cs typeface="Calibri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B83D9D5-9B9F-B105-7AC2-E328CDDA81AC}"/>
              </a:ext>
            </a:extLst>
          </p:cNvPr>
          <p:cNvSpPr/>
          <p:nvPr/>
        </p:nvSpPr>
        <p:spPr>
          <a:xfrm>
            <a:off x="8780372" y="2381647"/>
            <a:ext cx="2222669" cy="640391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Construction</a:t>
            </a:r>
            <a:endParaRPr lang="en-US">
              <a:solidFill>
                <a:schemeClr val="bg1"/>
              </a:solidFill>
              <a:cs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8DB11AF-6A78-1652-A1CD-1FF30CFED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636" y="4548182"/>
            <a:ext cx="2978789" cy="13087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7FB417-AD0D-0C17-A243-EB483A5DB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008" y="3825201"/>
            <a:ext cx="1569521" cy="1569521"/>
          </a:xfrm>
          <a:prstGeom prst="rect">
            <a:avLst/>
          </a:prstGeom>
        </p:spPr>
      </p:pic>
      <p:pic>
        <p:nvPicPr>
          <p:cNvPr id="24" name="Picture 2" descr="City of Tallahassee Utilities | City of Tallahassee Utilities Homepage">
            <a:extLst>
              <a:ext uri="{FF2B5EF4-FFF2-40B4-BE49-F238E27FC236}">
                <a16:creationId xmlns:a16="http://schemas.microsoft.com/office/drawing/2014/main" id="{D7AA381D-6AA6-2A39-E920-DF7E37620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459" y="3497361"/>
            <a:ext cx="3961436" cy="74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0AFC23BD-67F0-3A2A-0885-E4AD9F4FFC95}"/>
              </a:ext>
            </a:extLst>
          </p:cNvPr>
          <p:cNvCxnSpPr>
            <a:cxnSpLocks/>
            <a:stCxn id="14" idx="0"/>
            <a:endCxn id="11" idx="1"/>
          </p:cNvCxnSpPr>
          <p:nvPr/>
        </p:nvCxnSpPr>
        <p:spPr>
          <a:xfrm rot="5400000" flipH="1" flipV="1">
            <a:off x="2090928" y="861185"/>
            <a:ext cx="500805" cy="1616480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740BC0A0-25B8-DCAF-4F23-87C607AF7533}"/>
              </a:ext>
            </a:extLst>
          </p:cNvPr>
          <p:cNvCxnSpPr>
            <a:cxnSpLocks/>
            <a:stCxn id="14" idx="2"/>
            <a:endCxn id="10" idx="1"/>
          </p:cNvCxnSpPr>
          <p:nvPr/>
        </p:nvCxnSpPr>
        <p:spPr>
          <a:xfrm rot="16200000" flipH="1">
            <a:off x="2173535" y="2042983"/>
            <a:ext cx="335591" cy="1616479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B586F2AA-86F5-834D-C45D-54BB8550A829}"/>
              </a:ext>
            </a:extLst>
          </p:cNvPr>
          <p:cNvCxnSpPr>
            <a:cxnSpLocks/>
            <a:stCxn id="13" idx="0"/>
            <a:endCxn id="16" idx="1"/>
          </p:cNvCxnSpPr>
          <p:nvPr/>
        </p:nvCxnSpPr>
        <p:spPr>
          <a:xfrm rot="5400000" flipH="1" flipV="1">
            <a:off x="7973828" y="983437"/>
            <a:ext cx="158897" cy="1454195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58C734C1-CD83-E757-D8B7-EA261F78421A}"/>
              </a:ext>
            </a:extLst>
          </p:cNvPr>
          <p:cNvCxnSpPr>
            <a:cxnSpLocks/>
            <a:stCxn id="13" idx="2"/>
            <a:endCxn id="17" idx="1"/>
          </p:cNvCxnSpPr>
          <p:nvPr/>
        </p:nvCxnSpPr>
        <p:spPr>
          <a:xfrm rot="16200000" flipH="1">
            <a:off x="7979146" y="1900615"/>
            <a:ext cx="148260" cy="1454195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F68DDF5-7D17-E9F3-23A3-2176F1418CB6}"/>
              </a:ext>
            </a:extLst>
          </p:cNvPr>
          <p:cNvSpPr txBox="1"/>
          <p:nvPr/>
        </p:nvSpPr>
        <p:spPr>
          <a:xfrm>
            <a:off x="4792578" y="6201276"/>
            <a:ext cx="29326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Times New Roman"/>
                <a:cs typeface="Calibri"/>
              </a:rPr>
              <a:t>Davis Goolsby</a:t>
            </a:r>
            <a:endParaRPr lang="en-US" sz="2000">
              <a:latin typeface="Times New Roman"/>
              <a:cs typeface="Times New Roman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AE81454-FC78-8E54-5490-F4002984AA95}"/>
              </a:ext>
            </a:extLst>
          </p:cNvPr>
          <p:cNvSpPr/>
          <p:nvPr/>
        </p:nvSpPr>
        <p:spPr>
          <a:xfrm>
            <a:off x="618012" y="1919828"/>
            <a:ext cx="1830157" cy="763600"/>
          </a:xfrm>
          <a:prstGeom prst="roundRect">
            <a:avLst/>
          </a:prstGeom>
          <a:solidFill>
            <a:srgbClr val="FFDD7D"/>
          </a:solidFill>
          <a:ln w="12700">
            <a:solidFill>
              <a:srgbClr val="FFDD7D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Arial"/>
                <a:cs typeface="Arial"/>
              </a:rPr>
              <a:t>Primary Markets: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D74B80F-037D-C263-8B0D-75656CA3E559}"/>
              </a:ext>
            </a:extLst>
          </p:cNvPr>
          <p:cNvSpPr/>
          <p:nvPr/>
        </p:nvSpPr>
        <p:spPr>
          <a:xfrm>
            <a:off x="6497350" y="1789983"/>
            <a:ext cx="1657655" cy="763600"/>
          </a:xfrm>
          <a:prstGeom prst="roundRect">
            <a:avLst/>
          </a:prstGeom>
          <a:solidFill>
            <a:srgbClr val="FFDD7D"/>
          </a:solidFill>
          <a:ln w="12700">
            <a:solidFill>
              <a:srgbClr val="FFDD7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Secondary Markets: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54952D-712D-543F-798F-058FE4A528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29</a:t>
            </a:fld>
            <a:endParaRPr lang="e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D800E46-E4FD-6B4F-9DFF-8BA4E92BEDAD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2456416" y="2323105"/>
            <a:ext cx="701397" cy="0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829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58 Wooden Power Pole Illustrations &amp; Clip Art - iStock">
            <a:extLst>
              <a:ext uri="{FF2B5EF4-FFF2-40B4-BE49-F238E27FC236}">
                <a16:creationId xmlns:a16="http://schemas.microsoft.com/office/drawing/2014/main" id="{2FEC3428-B03B-2F58-C966-A2C9C870C2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0" r="58049"/>
          <a:stretch/>
        </p:blipFill>
        <p:spPr bwMode="auto">
          <a:xfrm>
            <a:off x="0" y="1824691"/>
            <a:ext cx="732674" cy="40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58 Wooden Power Pole Illustrations &amp; Clip Art - iStock">
            <a:extLst>
              <a:ext uri="{FF2B5EF4-FFF2-40B4-BE49-F238E27FC236}">
                <a16:creationId xmlns:a16="http://schemas.microsoft.com/office/drawing/2014/main" id="{7D40B80B-C79E-00EF-2CAF-06EC1BF9F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3" r="62578"/>
          <a:stretch/>
        </p:blipFill>
        <p:spPr bwMode="auto">
          <a:xfrm>
            <a:off x="11326874" y="1824691"/>
            <a:ext cx="865126" cy="40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85A73-F84C-6E97-D34A-BBC4D667AE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</a:t>
            </a:fld>
            <a:endParaRPr lang="en"/>
          </a:p>
        </p:txBody>
      </p:sp>
      <p:pic>
        <p:nvPicPr>
          <p:cNvPr id="1026" name="Picture 2" descr="58 Wooden Power Pole Illustrations &amp; Clip Art - iStock">
            <a:extLst>
              <a:ext uri="{FF2B5EF4-FFF2-40B4-BE49-F238E27FC236}">
                <a16:creationId xmlns:a16="http://schemas.microsoft.com/office/drawing/2014/main" id="{B7D0D30C-DD2D-04E9-501A-A1BF5A2D5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/>
          <a:stretch/>
        </p:blipFill>
        <p:spPr bwMode="auto">
          <a:xfrm>
            <a:off x="386844" y="1824693"/>
            <a:ext cx="6623497" cy="404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8 Wooden Power Pole Illustrations &amp; Clip Art - iStock">
            <a:extLst>
              <a:ext uri="{FF2B5EF4-FFF2-40B4-BE49-F238E27FC236}">
                <a16:creationId xmlns:a16="http://schemas.microsoft.com/office/drawing/2014/main" id="{848B8C53-B4C1-E2E5-A928-02B7313785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5"/>
          <a:stretch/>
        </p:blipFill>
        <p:spPr bwMode="auto">
          <a:xfrm>
            <a:off x="4932540" y="1824692"/>
            <a:ext cx="6429529" cy="40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remium Vector | Green grass border with isolated transparent background">
            <a:extLst>
              <a:ext uri="{FF2B5EF4-FFF2-40B4-BE49-F238E27FC236}">
                <a16:creationId xmlns:a16="http://schemas.microsoft.com/office/drawing/2014/main" id="{A37CC5ED-0E0B-40B8-1EFF-958AFCEF2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81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4" b="99755" l="50" r="98200">
                        <a14:foregroundMark x1="2200" y1="89951" x2="7450" y2="88235"/>
                        <a14:foregroundMark x1="7450" y1="88235" x2="1850" y2="87255"/>
                        <a14:foregroundMark x1="1850" y1="87255" x2="6050" y2="78186"/>
                        <a14:foregroundMark x1="19437" y1="77332" x2="25250" y2="76961"/>
                        <a14:foregroundMark x1="6050" y1="78186" x2="17360" y2="77464"/>
                        <a14:foregroundMark x1="30958" y1="77150" x2="62250" y2="78186"/>
                        <a14:foregroundMark x1="25250" y1="76961" x2="27763" y2="77044"/>
                        <a14:foregroundMark x1="74838" y1="76684" x2="80516" y2="76007"/>
                        <a14:foregroundMark x1="62250" y1="78186" x2="69204" y2="77356"/>
                        <a14:foregroundMark x1="7650" y1="77206" x2="1950" y2="77206"/>
                        <a14:foregroundMark x1="1950" y1="77206" x2="50" y2="93750"/>
                        <a14:foregroundMark x1="50" y1="93750" x2="6000" y2="99510"/>
                        <a14:foregroundMark x1="6000" y1="99510" x2="32400" y2="98162"/>
                        <a14:foregroundMark x1="32400" y1="98162" x2="65600" y2="99755"/>
                        <a14:foregroundMark x1="65600" y1="99755" x2="72400" y2="89461"/>
                        <a14:foregroundMark x1="72400" y1="89461" x2="73100" y2="81127"/>
                        <a14:foregroundMark x1="7100" y1="78554" x2="1200" y2="78186"/>
                        <a14:foregroundMark x1="1200" y1="78186" x2="1300" y2="90931"/>
                        <a14:foregroundMark x1="1300" y1="90931" x2="6250" y2="99510"/>
                        <a14:foregroundMark x1="6250" y1="99510" x2="8150" y2="99510"/>
                        <a14:foregroundMark x1="3950" y1="79902" x2="150" y2="76961"/>
                        <a14:foregroundMark x1="150" y1="76961" x2="50" y2="76961"/>
                        <a14:backgroundMark x1="80800" y1="74877" x2="90650" y2="73652"/>
                        <a14:backgroundMark x1="90650" y1="73652" x2="98300" y2="75123"/>
                        <a14:backgroundMark x1="74650" y1="75980" x2="69000" y2="76593"/>
                        <a14:backgroundMark x1="28350" y1="75245" x2="30900" y2="77328"/>
                        <a14:backgroundMark x1="18750" y1="76103" x2="17900" y2="78431"/>
                      </a14:backgroundRemoval>
                    </a14:imgEffect>
                    <a14:imgEffect>
                      <a14:saturation sat="1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150"/>
            <a:ext cx="12192000" cy="198052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C59567-952F-8EDC-D1AE-DFF69D620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57043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/>
              <a:t>Project Scope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D1E79F-A024-594D-5C91-182D02DA1996}"/>
              </a:ext>
            </a:extLst>
          </p:cNvPr>
          <p:cNvSpPr txBox="1"/>
          <p:nvPr/>
        </p:nvSpPr>
        <p:spPr>
          <a:xfrm>
            <a:off x="294973" y="2063621"/>
            <a:ext cx="1909431" cy="52322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/>
              <a:t>Background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16E6F9-961A-DCCA-FB5B-C3C8CC44B0F5}"/>
              </a:ext>
            </a:extLst>
          </p:cNvPr>
          <p:cNvSpPr txBox="1"/>
          <p:nvPr/>
        </p:nvSpPr>
        <p:spPr>
          <a:xfrm>
            <a:off x="2799192" y="2067133"/>
            <a:ext cx="1623146" cy="52322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/>
              <a:t>Key Goals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19CA7-E48B-7314-55EB-937DA8167371}"/>
              </a:ext>
            </a:extLst>
          </p:cNvPr>
          <p:cNvSpPr txBox="1"/>
          <p:nvPr/>
        </p:nvSpPr>
        <p:spPr>
          <a:xfrm>
            <a:off x="5258155" y="2063621"/>
            <a:ext cx="1462810" cy="52322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/>
              <a:t>Markets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67A531-E560-333F-30CA-4AFA955EDAE1}"/>
              </a:ext>
            </a:extLst>
          </p:cNvPr>
          <p:cNvSpPr txBox="1"/>
          <p:nvPr/>
        </p:nvSpPr>
        <p:spPr>
          <a:xfrm>
            <a:off x="7309706" y="2063621"/>
            <a:ext cx="2083102" cy="52322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/>
              <a:t>Assumptions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97AD8A-DDBD-7B81-ED3E-AC0E49798CB9}"/>
              </a:ext>
            </a:extLst>
          </p:cNvPr>
          <p:cNvSpPr txBox="1"/>
          <p:nvPr/>
        </p:nvSpPr>
        <p:spPr>
          <a:xfrm>
            <a:off x="9722054" y="2063621"/>
            <a:ext cx="2083102" cy="52322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/>
              <a:t>Stakeholders</a:t>
            </a:r>
          </a:p>
        </p:txBody>
      </p:sp>
      <p:pic>
        <p:nvPicPr>
          <p:cNvPr id="12" name="Picture 24">
            <a:extLst>
              <a:ext uri="{FF2B5EF4-FFF2-40B4-BE49-F238E27FC236}">
                <a16:creationId xmlns:a16="http://schemas.microsoft.com/office/drawing/2014/main" id="{9CAD270D-FC40-7758-C4D2-FA0A5D068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6536">
            <a:off x="1152079" y="3284214"/>
            <a:ext cx="411434" cy="41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4">
            <a:extLst>
              <a:ext uri="{FF2B5EF4-FFF2-40B4-BE49-F238E27FC236}">
                <a16:creationId xmlns:a16="http://schemas.microsoft.com/office/drawing/2014/main" id="{3968D9CA-F1C6-16EA-0D2A-92B3A12A2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6536">
            <a:off x="3523109" y="3284215"/>
            <a:ext cx="411434" cy="41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>
            <a:extLst>
              <a:ext uri="{FF2B5EF4-FFF2-40B4-BE49-F238E27FC236}">
                <a16:creationId xmlns:a16="http://schemas.microsoft.com/office/drawing/2014/main" id="{A22CF2B5-9901-3AB0-3C47-56C0540A8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6536">
            <a:off x="5887978" y="3284215"/>
            <a:ext cx="411434" cy="41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75317435-ED56-AAAB-2E11-2DE592383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6536">
            <a:off x="8259008" y="3284215"/>
            <a:ext cx="411434" cy="41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E30CEC1A-19D7-77A4-7A02-1E40E29AA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6536">
            <a:off x="10628490" y="3284215"/>
            <a:ext cx="411434" cy="41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ightning Bolt Flash Thunderbolt Icons Vector. Stock Vector - Illustration  of icon, abstract: 147513990">
            <a:extLst>
              <a:ext uri="{FF2B5EF4-FFF2-40B4-BE49-F238E27FC236}">
                <a16:creationId xmlns:a16="http://schemas.microsoft.com/office/drawing/2014/main" id="{2D1807B9-C39B-A2DB-8B92-4702BC669C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500" b="76550" l="29300" r="719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67" t="13494" r="22702" b="16443"/>
          <a:stretch/>
        </p:blipFill>
        <p:spPr bwMode="auto">
          <a:xfrm rot="15461989">
            <a:off x="1870286" y="2752571"/>
            <a:ext cx="1041707" cy="117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Lightning Bolt Flash Thunderbolt Icons Vector. Stock Vector - Illustration  of icon, abstract: 147513990">
            <a:extLst>
              <a:ext uri="{FF2B5EF4-FFF2-40B4-BE49-F238E27FC236}">
                <a16:creationId xmlns:a16="http://schemas.microsoft.com/office/drawing/2014/main" id="{340026E2-D751-9BF2-4D4D-A95053BC9A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500" b="76550" l="29300" r="719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67" t="13494" r="22702" b="16443"/>
          <a:stretch/>
        </p:blipFill>
        <p:spPr bwMode="auto">
          <a:xfrm rot="15461989">
            <a:off x="4285874" y="2752571"/>
            <a:ext cx="1041707" cy="117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Lightning Bolt Flash Thunderbolt Icons Vector. Stock Vector - Illustration  of icon, abstract: 147513990">
            <a:extLst>
              <a:ext uri="{FF2B5EF4-FFF2-40B4-BE49-F238E27FC236}">
                <a16:creationId xmlns:a16="http://schemas.microsoft.com/office/drawing/2014/main" id="{92A3C10C-D07A-C402-593A-C6B5B9133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500" b="76550" l="29300" r="719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67" t="13494" r="22702" b="16443"/>
          <a:stretch/>
        </p:blipFill>
        <p:spPr bwMode="auto">
          <a:xfrm rot="15461989">
            <a:off x="6682828" y="2757876"/>
            <a:ext cx="1041707" cy="117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Lightning Bolt Flash Thunderbolt Icons Vector. Stock Vector - Illustration  of icon, abstract: 147513990">
            <a:extLst>
              <a:ext uri="{FF2B5EF4-FFF2-40B4-BE49-F238E27FC236}">
                <a16:creationId xmlns:a16="http://schemas.microsoft.com/office/drawing/2014/main" id="{F74ECFD7-F3A1-C724-EE86-A205527092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500" b="76550" l="29300" r="719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67" t="13494" r="22702" b="16443"/>
          <a:stretch/>
        </p:blipFill>
        <p:spPr bwMode="auto">
          <a:xfrm rot="15461989">
            <a:off x="9035642" y="2753467"/>
            <a:ext cx="1041707" cy="117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DA2915-D961-4D65-E746-982510055349}"/>
              </a:ext>
            </a:extLst>
          </p:cNvPr>
          <p:cNvSpPr txBox="1"/>
          <p:nvPr/>
        </p:nvSpPr>
        <p:spPr>
          <a:xfrm>
            <a:off x="4792578" y="6201276"/>
            <a:ext cx="29326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/>
            <a:r>
              <a:rPr lang="en-US" sz="2000">
                <a:solidFill>
                  <a:prstClr val="black"/>
                </a:solidFill>
                <a:latin typeface="Times New Roman"/>
                <a:cs typeface="Calibri"/>
              </a:rPr>
              <a:t>Garfield Murphy</a:t>
            </a:r>
            <a:endParaRPr lang="en-US" sz="2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9081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415600" y="4409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Assumptions</a:t>
            </a:r>
            <a:endParaRPr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492767-62B1-0EDF-F779-22F469578FDB}"/>
              </a:ext>
            </a:extLst>
          </p:cNvPr>
          <p:cNvSpPr/>
          <p:nvPr/>
        </p:nvSpPr>
        <p:spPr>
          <a:xfrm>
            <a:off x="863599" y="1417319"/>
            <a:ext cx="2631440" cy="589280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>
                <a:solidFill>
                  <a:srgbClr val="000000"/>
                </a:solidFill>
                <a:latin typeface="Arial  "/>
                <a:cs typeface="Calibri"/>
              </a:rPr>
              <a:t>Fuse Types</a:t>
            </a: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B19AD5BB-2361-93D6-944C-DE3E56BC0E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72" t="4331" r="12500" b="4331"/>
          <a:stretch/>
        </p:blipFill>
        <p:spPr>
          <a:xfrm flipH="1">
            <a:off x="182880" y="2128520"/>
            <a:ext cx="1107443" cy="138176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037E23A1-2338-ACAB-1B83-0CEBC6DF95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33" t="5533" r="3626" b="5278"/>
          <a:stretch/>
        </p:blipFill>
        <p:spPr>
          <a:xfrm>
            <a:off x="1452880" y="2127706"/>
            <a:ext cx="1371043" cy="1372423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41C5178D-D991-C079-BE81-1BC26154EF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56" t="4167" r="10278" b="3889"/>
          <a:stretch/>
        </p:blipFill>
        <p:spPr>
          <a:xfrm>
            <a:off x="2844801" y="2118361"/>
            <a:ext cx="1148087" cy="1381767"/>
          </a:xfrm>
          <a:prstGeom prst="rect">
            <a:avLst/>
          </a:prstGeom>
        </p:spPr>
      </p:pic>
      <p:pic>
        <p:nvPicPr>
          <p:cNvPr id="16" name="Picture 16" descr="A picture containing text, sky, outdoor, day&#10;&#10;Description automatically generated">
            <a:extLst>
              <a:ext uri="{FF2B5EF4-FFF2-40B4-BE49-F238E27FC236}">
                <a16:creationId xmlns:a16="http://schemas.microsoft.com/office/drawing/2014/main" id="{02446C7B-F5BC-1D12-9561-0CB6EC4375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8940" y="2233930"/>
            <a:ext cx="1071880" cy="2613660"/>
          </a:xfrm>
          <a:prstGeom prst="rect">
            <a:avLst/>
          </a:prstGeom>
        </p:spPr>
      </p:pic>
      <p:pic>
        <p:nvPicPr>
          <p:cNvPr id="17" name="Picture 17" descr="A picture containing sky, outdoor, power line, day&#10;&#10;Description automatically generated">
            <a:extLst>
              <a:ext uri="{FF2B5EF4-FFF2-40B4-BE49-F238E27FC236}">
                <a16:creationId xmlns:a16="http://schemas.microsoft.com/office/drawing/2014/main" id="{37E43377-E828-B6AB-8FA9-70B0412922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376" t="-78" b="-312"/>
          <a:stretch/>
        </p:blipFill>
        <p:spPr>
          <a:xfrm>
            <a:off x="10535920" y="2234438"/>
            <a:ext cx="1381763" cy="2618769"/>
          </a:xfrm>
          <a:prstGeom prst="rect">
            <a:avLst/>
          </a:prstGeom>
        </p:spPr>
      </p:pic>
      <p:pic>
        <p:nvPicPr>
          <p:cNvPr id="19" name="Picture 2" descr="Bucket Trucks – Custom Truck One Source">
            <a:extLst>
              <a:ext uri="{FF2B5EF4-FFF2-40B4-BE49-F238E27FC236}">
                <a16:creationId xmlns:a16="http://schemas.microsoft.com/office/drawing/2014/main" id="{1032B629-99BA-120F-FFD6-3EF6EA4B4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670" y="4008755"/>
            <a:ext cx="2108201" cy="1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082F67F-258A-3200-499F-3DE20B2EA839}"/>
              </a:ext>
            </a:extLst>
          </p:cNvPr>
          <p:cNvSpPr/>
          <p:nvPr/>
        </p:nvSpPr>
        <p:spPr>
          <a:xfrm>
            <a:off x="9235439" y="1417319"/>
            <a:ext cx="2631440" cy="589280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>
                <a:solidFill>
                  <a:srgbClr val="000000"/>
                </a:solidFill>
                <a:latin typeface="Arial  "/>
                <a:cs typeface="Calibri"/>
              </a:rPr>
              <a:t>Pole Sizes</a:t>
            </a:r>
            <a:endParaRPr lang="en-US" sz="3200">
              <a:latin typeface="Arial  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6B93323-DC79-41ED-D7DB-1E70B8D34C5B}"/>
              </a:ext>
            </a:extLst>
          </p:cNvPr>
          <p:cNvSpPr/>
          <p:nvPr/>
        </p:nvSpPr>
        <p:spPr>
          <a:xfrm>
            <a:off x="3047999" y="3540759"/>
            <a:ext cx="2631440" cy="589280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>
                <a:solidFill>
                  <a:srgbClr val="000000"/>
                </a:solidFill>
                <a:latin typeface="Arial  "/>
                <a:cs typeface="Calibri"/>
              </a:rPr>
              <a:t>Transportation</a:t>
            </a:r>
            <a:endParaRPr lang="en-US">
              <a:latin typeface="Arial  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14865A0-4FE3-1A04-BD34-E08363C95862}"/>
              </a:ext>
            </a:extLst>
          </p:cNvPr>
          <p:cNvSpPr/>
          <p:nvPr/>
        </p:nvSpPr>
        <p:spPr>
          <a:xfrm>
            <a:off x="4704079" y="1315719"/>
            <a:ext cx="2631440" cy="690880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>
                <a:solidFill>
                  <a:srgbClr val="000000"/>
                </a:solidFill>
                <a:latin typeface="Arial  "/>
                <a:cs typeface="Calibri"/>
              </a:rPr>
              <a:t>Safe Weather Conditions</a:t>
            </a:r>
            <a:endParaRPr lang="en-US">
              <a:latin typeface="Arial  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E80B32F-FF44-D3BA-B03C-CB66587C0216}"/>
              </a:ext>
            </a:extLst>
          </p:cNvPr>
          <p:cNvSpPr/>
          <p:nvPr/>
        </p:nvSpPr>
        <p:spPr>
          <a:xfrm>
            <a:off x="6512559" y="3510279"/>
            <a:ext cx="2631440" cy="589280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>
                <a:solidFill>
                  <a:srgbClr val="000000"/>
                </a:solidFill>
                <a:latin typeface="Arial  "/>
                <a:cs typeface="Calibri"/>
              </a:rPr>
              <a:t>Training</a:t>
            </a:r>
            <a:endParaRPr lang="en-US">
              <a:latin typeface="Arial  "/>
            </a:endParaRPr>
          </a:p>
        </p:txBody>
      </p:sp>
      <p:pic>
        <p:nvPicPr>
          <p:cNvPr id="24" name="Picture 24" descr="A picture containing sky, outdoor, snow, outdoor object&#10;&#10;Description automatically generated">
            <a:extLst>
              <a:ext uri="{FF2B5EF4-FFF2-40B4-BE49-F238E27FC236}">
                <a16:creationId xmlns:a16="http://schemas.microsoft.com/office/drawing/2014/main" id="{B82B795E-8C5D-EE7B-8021-BE26C056F7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7536" y="2049272"/>
            <a:ext cx="1826768" cy="1387856"/>
          </a:xfrm>
          <a:prstGeom prst="rect">
            <a:avLst/>
          </a:prstGeom>
        </p:spPr>
      </p:pic>
      <p:pic>
        <p:nvPicPr>
          <p:cNvPr id="25" name="Picture 25" descr="A picture containing person, orange, headdress, working&#10;&#10;Description automatically generated">
            <a:extLst>
              <a:ext uri="{FF2B5EF4-FFF2-40B4-BE49-F238E27FC236}">
                <a16:creationId xmlns:a16="http://schemas.microsoft.com/office/drawing/2014/main" id="{71444973-5855-4AE3-8099-15C01A3FEE0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1047" r="-388" b="-581"/>
          <a:stretch/>
        </p:blipFill>
        <p:spPr>
          <a:xfrm>
            <a:off x="6554472" y="4258311"/>
            <a:ext cx="2639089" cy="1571463"/>
          </a:xfrm>
          <a:prstGeom prst="rect">
            <a:avLst/>
          </a:prstGeom>
        </p:spPr>
      </p:pic>
      <p:pic>
        <p:nvPicPr>
          <p:cNvPr id="18" name="Picture 25">
            <a:extLst>
              <a:ext uri="{FF2B5EF4-FFF2-40B4-BE49-F238E27FC236}">
                <a16:creationId xmlns:a16="http://schemas.microsoft.com/office/drawing/2014/main" id="{5FDBA12F-E492-3FF0-ECB4-1878A8D677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1454" y="4368222"/>
            <a:ext cx="2243891" cy="121023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B100703-7C44-DF06-B2CC-0631B1E3AC6B}"/>
              </a:ext>
            </a:extLst>
          </p:cNvPr>
          <p:cNvSpPr txBox="1"/>
          <p:nvPr/>
        </p:nvSpPr>
        <p:spPr>
          <a:xfrm>
            <a:off x="4792578" y="6201276"/>
            <a:ext cx="29326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Times New Roman"/>
                <a:cs typeface="Calibri"/>
              </a:rPr>
              <a:t>Davis Goolsby</a:t>
            </a:r>
            <a:endParaRPr lang="en-US" sz="2000">
              <a:latin typeface="Times New Roman"/>
              <a:cs typeface="Times New Roman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BF19AD-A123-537A-5089-7C664D527BC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1051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/>
        <p:txBody>
          <a:bodyPr spcFirstLastPara="1" vert="horz" lIns="121900" tIns="121900" rIns="121900" bIns="121900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/>
              <a:t>Stakeholders</a:t>
            </a:r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FDD5FA-6978-1730-2B48-8BDEBF10A1E2}"/>
              </a:ext>
            </a:extLst>
          </p:cNvPr>
          <p:cNvGraphicFramePr>
            <a:graphicFrameLocks noGrp="1"/>
          </p:cNvGraphicFramePr>
          <p:nvPr/>
        </p:nvGraphicFramePr>
        <p:xfrm>
          <a:off x="1432290" y="1690689"/>
          <a:ext cx="9327419" cy="37186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7893">
                  <a:extLst>
                    <a:ext uri="{9D8B030D-6E8A-4147-A177-3AD203B41FA5}">
                      <a16:colId xmlns:a16="http://schemas.microsoft.com/office/drawing/2014/main" val="3343738634"/>
                    </a:ext>
                  </a:extLst>
                </a:gridCol>
                <a:gridCol w="2182416">
                  <a:extLst>
                    <a:ext uri="{9D8B030D-6E8A-4147-A177-3AD203B41FA5}">
                      <a16:colId xmlns:a16="http://schemas.microsoft.com/office/drawing/2014/main" val="1352120078"/>
                    </a:ext>
                  </a:extLst>
                </a:gridCol>
                <a:gridCol w="2182416">
                  <a:extLst>
                    <a:ext uri="{9D8B030D-6E8A-4147-A177-3AD203B41FA5}">
                      <a16:colId xmlns:a16="http://schemas.microsoft.com/office/drawing/2014/main" val="1910110642"/>
                    </a:ext>
                  </a:extLst>
                </a:gridCol>
                <a:gridCol w="1869221">
                  <a:extLst>
                    <a:ext uri="{9D8B030D-6E8A-4147-A177-3AD203B41FA5}">
                      <a16:colId xmlns:a16="http://schemas.microsoft.com/office/drawing/2014/main" val="1670509640"/>
                    </a:ext>
                  </a:extLst>
                </a:gridCol>
                <a:gridCol w="1975473">
                  <a:extLst>
                    <a:ext uri="{9D8B030D-6E8A-4147-A177-3AD203B41FA5}">
                      <a16:colId xmlns:a16="http://schemas.microsoft.com/office/drawing/2014/main" val="3355261323"/>
                    </a:ext>
                  </a:extLst>
                </a:gridCol>
              </a:tblGrid>
              <a:tr h="50555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00">
                        <a:solidFill>
                          <a:srgbClr val="FFFFFF"/>
                        </a:solidFill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7012" marR="6701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  <a:effectLst/>
                          <a:latin typeface="Arial  "/>
                        </a:rPr>
                        <a:t>Investors</a:t>
                      </a:r>
                      <a:endParaRPr lang="en-US" sz="1900">
                        <a:solidFill>
                          <a:srgbClr val="FFFFFF"/>
                        </a:solidFill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7012" marR="6701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  <a:effectLst/>
                          <a:latin typeface="Arial  "/>
                        </a:rPr>
                        <a:t>Decision-Makers</a:t>
                      </a:r>
                      <a:endParaRPr lang="en-US" sz="1900">
                        <a:solidFill>
                          <a:srgbClr val="FFFFFF"/>
                        </a:solidFill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7012" marR="6701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  <a:effectLst/>
                          <a:latin typeface="Arial  "/>
                        </a:rPr>
                        <a:t>Advisers</a:t>
                      </a:r>
                      <a:endParaRPr lang="en-US" sz="1900">
                        <a:solidFill>
                          <a:srgbClr val="FFFFFF"/>
                        </a:solidFill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7012" marR="6701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>
                          <a:solidFill>
                            <a:srgbClr val="FFFFFF"/>
                          </a:solidFill>
                          <a:effectLst/>
                          <a:latin typeface="Arial  "/>
                        </a:rPr>
                        <a:t>Receivers</a:t>
                      </a:r>
                      <a:endParaRPr lang="en-US" sz="1900">
                        <a:solidFill>
                          <a:srgbClr val="FFFFFF"/>
                        </a:solidFill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7012" marR="6701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261785"/>
                  </a:ext>
                </a:extLst>
              </a:tr>
              <a:tr h="80328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Sponsor</a:t>
                      </a:r>
                      <a:endParaRPr lang="en-US" sz="16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7012" marR="6701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Florida Power and Light, NextEra Energy</a:t>
                      </a:r>
                      <a:endParaRPr lang="en-US" sz="16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7012" marR="670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Florida Power and Light, NextEra Energy</a:t>
                      </a:r>
                      <a:endParaRPr lang="en-US" sz="16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7012" marR="670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Scarlett Luis (Engineer at FPL)</a:t>
                      </a:r>
                      <a:endParaRPr lang="en-US" sz="16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7012" marR="670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Florida Power and Light, NextEra Energy</a:t>
                      </a:r>
                      <a:endParaRPr lang="en-US" sz="16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7012" marR="670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616600"/>
                  </a:ext>
                </a:extLst>
              </a:tr>
              <a:tr h="80328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Manager</a:t>
                      </a:r>
                      <a:endParaRPr lang="en-US" sz="16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7012" marR="6701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Scarlett Luis (Engineer at FPL)</a:t>
                      </a:r>
                      <a:endParaRPr lang="en-US" sz="16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7012" marR="670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Scarlett Luis (Engineer at FPL)</a:t>
                      </a:r>
                      <a:endParaRPr lang="en-US" sz="16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7012" marR="670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Dr. McConomy</a:t>
                      </a:r>
                      <a:endParaRPr lang="en-US" sz="16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7012" marR="670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Florida Power and Light, NextEra Energy</a:t>
                      </a:r>
                      <a:endParaRPr lang="en-US" sz="16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7012" marR="670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998259"/>
                  </a:ext>
                </a:extLst>
              </a:tr>
              <a:tr h="80328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Experts</a:t>
                      </a:r>
                      <a:endParaRPr lang="en-US" sz="16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7012" marR="6701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Florida Power and Light, NextEra Energy</a:t>
                      </a:r>
                      <a:endParaRPr lang="en-US" sz="16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7012" marR="670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Kyle Bush (FPL Project Manager)</a:t>
                      </a:r>
                      <a:endParaRPr lang="en-US" sz="16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7012" marR="670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Dr. Hruda</a:t>
                      </a:r>
                      <a:endParaRPr lang="en-US" sz="16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7012" marR="670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Florida Power and Light employed Operators</a:t>
                      </a:r>
                      <a:endParaRPr lang="en-US" sz="16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7012" marR="670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145482"/>
                  </a:ext>
                </a:extLst>
              </a:tr>
              <a:tr h="80328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Operators</a:t>
                      </a:r>
                      <a:endParaRPr lang="en-US" sz="16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7012" marR="6701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Florida Power and Light, NextEra Energy</a:t>
                      </a:r>
                      <a:endParaRPr lang="en-US" sz="16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7012" marR="670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Kyle Bush (FPL Project Manager)</a:t>
                      </a:r>
                      <a:endParaRPr lang="en-US" sz="16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7012" marR="670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Kyle Bush (FPL Project Manager)</a:t>
                      </a:r>
                      <a:endParaRPr lang="en-US" sz="16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7012" marR="670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Florida Power and Light employed Operators</a:t>
                      </a:r>
                      <a:endParaRPr lang="en-US" sz="16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7012" marR="670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66451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4BEFCE0-E2D2-E58E-BEE0-98A29A6ED524}"/>
              </a:ext>
            </a:extLst>
          </p:cNvPr>
          <p:cNvSpPr txBox="1"/>
          <p:nvPr/>
        </p:nvSpPr>
        <p:spPr>
          <a:xfrm>
            <a:off x="4792578" y="6201276"/>
            <a:ext cx="29326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Times New Roman"/>
                <a:cs typeface="Calibri"/>
              </a:rPr>
              <a:t>Davis Goolsby</a:t>
            </a:r>
            <a:endParaRPr lang="en-US" sz="2000">
              <a:latin typeface="Times New Roman"/>
              <a:cs typeface="Times New Roman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0FA919-58F5-B404-B0A6-0125BEBC6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08836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AB91966-E7B6-7F57-274C-6CC045E6681E}"/>
              </a:ext>
            </a:extLst>
          </p:cNvPr>
          <p:cNvSpPr/>
          <p:nvPr/>
        </p:nvSpPr>
        <p:spPr>
          <a:xfrm>
            <a:off x="5045998" y="1242036"/>
            <a:ext cx="1898839" cy="1415059"/>
          </a:xfrm>
          <a:prstGeom prst="wedgeRoundRectCallout">
            <a:avLst>
              <a:gd name="adj1" fmla="val -8527"/>
              <a:gd name="adj2" fmla="val 7822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2" name="Picture 4" descr="Question Marks - The Origins... - Creativelix.com ⦿ Expressing Concerns">
            <a:extLst>
              <a:ext uri="{FF2B5EF4-FFF2-40B4-BE49-F238E27FC236}">
                <a16:creationId xmlns:a16="http://schemas.microsoft.com/office/drawing/2014/main" id="{01BCE3AB-879C-2A25-5F80-E6C11B647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94" y="1166403"/>
            <a:ext cx="2767732" cy="183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F011DB9-0B32-7727-FAC9-66D2519E4243}"/>
              </a:ext>
            </a:extLst>
          </p:cNvPr>
          <p:cNvCxnSpPr>
            <a:cxnSpLocks/>
          </p:cNvCxnSpPr>
          <p:nvPr/>
        </p:nvCxnSpPr>
        <p:spPr>
          <a:xfrm>
            <a:off x="5410200" y="1653909"/>
            <a:ext cx="117043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8FA7AE1-2BA1-FD76-54FF-91460F893FF3}"/>
              </a:ext>
            </a:extLst>
          </p:cNvPr>
          <p:cNvCxnSpPr>
            <a:cxnSpLocks/>
          </p:cNvCxnSpPr>
          <p:nvPr/>
        </p:nvCxnSpPr>
        <p:spPr>
          <a:xfrm>
            <a:off x="5410200" y="1797165"/>
            <a:ext cx="117043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ACC94B-858A-21E9-46B8-A4533DB0AC7C}"/>
              </a:ext>
            </a:extLst>
          </p:cNvPr>
          <p:cNvCxnSpPr>
            <a:cxnSpLocks/>
          </p:cNvCxnSpPr>
          <p:nvPr/>
        </p:nvCxnSpPr>
        <p:spPr>
          <a:xfrm>
            <a:off x="5410200" y="1949565"/>
            <a:ext cx="117043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A4EB3DB-8824-8959-1678-44BD0F12341D}"/>
              </a:ext>
            </a:extLst>
          </p:cNvPr>
          <p:cNvCxnSpPr>
            <a:cxnSpLocks/>
          </p:cNvCxnSpPr>
          <p:nvPr/>
        </p:nvCxnSpPr>
        <p:spPr>
          <a:xfrm>
            <a:off x="5410200" y="2082523"/>
            <a:ext cx="117043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4309CC-708F-60F2-D2B8-1244C967D668}"/>
              </a:ext>
            </a:extLst>
          </p:cNvPr>
          <p:cNvCxnSpPr>
            <a:cxnSpLocks/>
          </p:cNvCxnSpPr>
          <p:nvPr/>
        </p:nvCxnSpPr>
        <p:spPr>
          <a:xfrm>
            <a:off x="5410200" y="2245221"/>
            <a:ext cx="117043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98E45A-E0C8-5714-5268-A7CD6F21B95B}"/>
              </a:ext>
            </a:extLst>
          </p:cNvPr>
          <p:cNvCxnSpPr>
            <a:cxnSpLocks/>
          </p:cNvCxnSpPr>
          <p:nvPr/>
        </p:nvCxnSpPr>
        <p:spPr>
          <a:xfrm>
            <a:off x="5410200" y="2397621"/>
            <a:ext cx="117043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8">
            <a:extLst>
              <a:ext uri="{FF2B5EF4-FFF2-40B4-BE49-F238E27FC236}">
                <a16:creationId xmlns:a16="http://schemas.microsoft.com/office/drawing/2014/main" id="{DE69E188-F1AD-8151-7A3F-ACAA3B284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601" y="319254"/>
            <a:ext cx="2955823" cy="295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58EFF2-47DA-2921-0D5C-3DD670249ADA}"/>
              </a:ext>
            </a:extLst>
          </p:cNvPr>
          <p:cNvSpPr txBox="1"/>
          <p:nvPr/>
        </p:nvSpPr>
        <p:spPr>
          <a:xfrm>
            <a:off x="133579" y="210313"/>
            <a:ext cx="3648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B7B09C"/>
                </a:solidFill>
                <a:latin typeface="Arial Black" panose="020B0A04020102020204" pitchFamily="34" charset="0"/>
              </a:rPr>
              <a:t>CUSTOMER NEEDS</a:t>
            </a:r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A43987CE-0A17-A1D6-3C57-3F5B77E6E789}"/>
              </a:ext>
            </a:extLst>
          </p:cNvPr>
          <p:cNvGraphicFramePr>
            <a:graphicFrameLocks noGrp="1"/>
          </p:cNvGraphicFramePr>
          <p:nvPr/>
        </p:nvGraphicFramePr>
        <p:xfrm>
          <a:off x="339779" y="3104790"/>
          <a:ext cx="11622373" cy="2732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4124">
                  <a:extLst>
                    <a:ext uri="{9D8B030D-6E8A-4147-A177-3AD203B41FA5}">
                      <a16:colId xmlns:a16="http://schemas.microsoft.com/office/drawing/2014/main" val="3194831421"/>
                    </a:ext>
                  </a:extLst>
                </a:gridCol>
                <a:gridCol w="4029944">
                  <a:extLst>
                    <a:ext uri="{9D8B030D-6E8A-4147-A177-3AD203B41FA5}">
                      <a16:colId xmlns:a16="http://schemas.microsoft.com/office/drawing/2014/main" val="2493871230"/>
                    </a:ext>
                  </a:extLst>
                </a:gridCol>
                <a:gridCol w="3718305">
                  <a:extLst>
                    <a:ext uri="{9D8B030D-6E8A-4147-A177-3AD203B41FA5}">
                      <a16:colId xmlns:a16="http://schemas.microsoft.com/office/drawing/2014/main" val="4032494838"/>
                    </a:ext>
                  </a:extLst>
                </a:gridCol>
              </a:tblGrid>
              <a:tr h="519583">
                <a:tc>
                  <a:txBody>
                    <a:bodyPr/>
                    <a:lstStyle/>
                    <a:p>
                      <a:pPr algn="ctr"/>
                      <a:r>
                        <a:rPr lang="en-US" sz="19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  "/>
                        </a:rPr>
                        <a:t>Questions</a:t>
                      </a:r>
                    </a:p>
                  </a:txBody>
                  <a:tcPr marL="128115" marR="128115" marT="64059" marB="640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  "/>
                        </a:rPr>
                        <a:t>Statements</a:t>
                      </a:r>
                    </a:p>
                  </a:txBody>
                  <a:tcPr marL="128115" marR="128115" marT="64059" marB="640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cap="none" spc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  "/>
                        </a:rPr>
                        <a:t>Interpreted Needs</a:t>
                      </a:r>
                    </a:p>
                  </a:txBody>
                  <a:tcPr marL="128115" marR="128115" marT="64059" marB="640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1286868"/>
                  </a:ext>
                </a:extLst>
              </a:tr>
              <a:tr h="73771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  "/>
                          <a:ea typeface="Times New Roman" panose="02020603050405020304" pitchFamily="18" charset="0"/>
                        </a:rPr>
                        <a:t>Intended User?</a:t>
                      </a:r>
                      <a:endParaRPr lang="en-US" sz="2000">
                        <a:latin typeface="Arial  "/>
                      </a:endParaRPr>
                    </a:p>
                    <a:p>
                      <a:endParaRPr lang="en-US" sz="1900">
                        <a:effectLst/>
                        <a:latin typeface="Arial  "/>
                      </a:endParaRPr>
                    </a:p>
                  </a:txBody>
                  <a:tcPr marL="128115" marR="128115" marT="64059" marB="640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  "/>
                          <a:ea typeface="Times New Roman" panose="02020603050405020304" pitchFamily="18" charset="0"/>
                        </a:rPr>
                        <a:t>Typical users are linemen and engineers doing field work. </a:t>
                      </a:r>
                      <a:endParaRPr lang="en-US" sz="2000">
                        <a:latin typeface="Arial  "/>
                      </a:endParaRPr>
                    </a:p>
                  </a:txBody>
                  <a:tcPr marL="128115" marR="128115" marT="64059" marB="640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Arial  "/>
                          <a:ea typeface="+mn-ea"/>
                          <a:cs typeface="+mn-cs"/>
                        </a:rPr>
                        <a:t>The device needs to be easy operate to in a field environment.</a:t>
                      </a:r>
                      <a:endParaRPr lang="en-US" sz="1900">
                        <a:effectLst/>
                        <a:latin typeface="Arial  "/>
                      </a:endParaRPr>
                    </a:p>
                  </a:txBody>
                  <a:tcPr marL="128115" marR="128115" marT="64059" marB="640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9978089"/>
                  </a:ext>
                </a:extLst>
              </a:tr>
              <a:tr h="737717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  "/>
                          <a:ea typeface="Times New Roman" panose="02020603050405020304" pitchFamily="18" charset="0"/>
                        </a:rPr>
                        <a:t>Operating Environment ?</a:t>
                      </a:r>
                      <a:endParaRPr lang="en-US" sz="1900">
                        <a:effectLst/>
                        <a:latin typeface="Arial  "/>
                      </a:endParaRPr>
                    </a:p>
                  </a:txBody>
                  <a:tcPr marL="128115" marR="128115" marT="64059" marB="640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  "/>
                          <a:ea typeface="Times New Roman" panose="02020603050405020304" pitchFamily="18" charset="0"/>
                        </a:rPr>
                        <a:t>Residential areas. Design device for ideal weather conditions</a:t>
                      </a:r>
                      <a:endParaRPr lang="en-US" sz="2000">
                        <a:latin typeface="Arial  "/>
                      </a:endParaRPr>
                    </a:p>
                  </a:txBody>
                  <a:tcPr marL="128115" marR="128115" marT="64059" marB="640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>
                          <a:effectLst/>
                          <a:latin typeface="Arial  "/>
                        </a:rPr>
                        <a:t>Used in safe weather conditions</a:t>
                      </a:r>
                    </a:p>
                  </a:txBody>
                  <a:tcPr marL="128115" marR="128115" marT="64059" marB="640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686001"/>
                  </a:ext>
                </a:extLst>
              </a:tr>
              <a:tr h="737717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  "/>
                          <a:ea typeface="Times New Roman" panose="02020603050405020304" pitchFamily="18" charset="0"/>
                        </a:rPr>
                        <a:t>Current Dimensions of the Product?</a:t>
                      </a:r>
                      <a:endParaRPr lang="en-US" sz="1900">
                        <a:effectLst/>
                        <a:latin typeface="Arial  "/>
                      </a:endParaRPr>
                    </a:p>
                  </a:txBody>
                  <a:tcPr marL="128115" marR="128115" marT="64059" marB="640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Arial  "/>
                          <a:ea typeface="Times New Roman" panose="02020603050405020304" pitchFamily="18" charset="0"/>
                        </a:rPr>
                        <a:t>Approximately 4 feet long when fully collapsed.</a:t>
                      </a:r>
                      <a:endParaRPr lang="en-US" sz="1900">
                        <a:effectLst/>
                        <a:latin typeface="Arial  "/>
                      </a:endParaRPr>
                    </a:p>
                  </a:txBody>
                  <a:tcPr marL="128115" marR="128115" marT="64059" marB="640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900">
                          <a:effectLst/>
                          <a:latin typeface="Arial  "/>
                        </a:rPr>
                        <a:t>Device fits inside Bucket truck for transportation</a:t>
                      </a:r>
                    </a:p>
                  </a:txBody>
                  <a:tcPr marL="128115" marR="128115" marT="64059" marB="6405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76273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5A0EF3D-C960-DBED-533B-E409F6EF896D}"/>
              </a:ext>
            </a:extLst>
          </p:cNvPr>
          <p:cNvSpPr txBox="1"/>
          <p:nvPr/>
        </p:nvSpPr>
        <p:spPr>
          <a:xfrm>
            <a:off x="4792578" y="6201276"/>
            <a:ext cx="29326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Times New Roman"/>
                <a:cs typeface="Calibri"/>
              </a:rPr>
              <a:t>Ebony Bland</a:t>
            </a:r>
            <a:endParaRPr lang="en-US" sz="2000">
              <a:latin typeface="Times New Roman"/>
              <a:cs typeface="Times New Roman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D90B9E-057B-66FD-085B-977C069A34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26604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-0.36784 0.0027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98" y="139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D1ADD-0624-1A66-12BB-2E42F949B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87" y="184565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Future Work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7CB7B2-1A13-C834-4ADC-04772A7E19FE}"/>
              </a:ext>
            </a:extLst>
          </p:cNvPr>
          <p:cNvSpPr txBox="1"/>
          <p:nvPr/>
        </p:nvSpPr>
        <p:spPr>
          <a:xfrm>
            <a:off x="4918740" y="2318847"/>
            <a:ext cx="2354513" cy="9439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67">
                <a:cs typeface="Calibri"/>
              </a:rPr>
              <a:t>Concept Generation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ACF703-7CBA-B1F7-3331-AC7B4EBAF49B}"/>
              </a:ext>
            </a:extLst>
          </p:cNvPr>
          <p:cNvSpPr txBox="1"/>
          <p:nvPr/>
        </p:nvSpPr>
        <p:spPr>
          <a:xfrm>
            <a:off x="9170195" y="2233358"/>
            <a:ext cx="2037940" cy="9439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67">
                <a:cs typeface="Calibri"/>
              </a:rPr>
              <a:t>Concept Selection</a:t>
            </a:r>
          </a:p>
        </p:txBody>
      </p:sp>
      <p:pic>
        <p:nvPicPr>
          <p:cNvPr id="6" name="Picture 6" descr="Icon&#10;&#10;Description automatically generated">
            <a:extLst>
              <a:ext uri="{FF2B5EF4-FFF2-40B4-BE49-F238E27FC236}">
                <a16:creationId xmlns:a16="http://schemas.microsoft.com/office/drawing/2014/main" id="{9F9E9267-B2E5-7818-5269-5595483BD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394" y="1244990"/>
            <a:ext cx="1075207" cy="1075207"/>
          </a:xfrm>
          <a:prstGeom prst="rect">
            <a:avLst/>
          </a:prstGeom>
        </p:spPr>
      </p:pic>
      <p:pic>
        <p:nvPicPr>
          <p:cNvPr id="7" name="Picture 7" descr="Icon&#10;&#10;Description automatically generated">
            <a:extLst>
              <a:ext uri="{FF2B5EF4-FFF2-40B4-BE49-F238E27FC236}">
                <a16:creationId xmlns:a16="http://schemas.microsoft.com/office/drawing/2014/main" id="{8C838277-8798-F573-B77A-65919AB80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2338" y="1338049"/>
            <a:ext cx="1173653" cy="87014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BFB7168-A4E9-9509-582B-B46F8506FB40}"/>
              </a:ext>
            </a:extLst>
          </p:cNvPr>
          <p:cNvSpPr/>
          <p:nvPr/>
        </p:nvSpPr>
        <p:spPr>
          <a:xfrm>
            <a:off x="4890593" y="1139986"/>
            <a:ext cx="2490665" cy="2177631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A77F975-9827-7EAE-DBBD-4111D0AF365E}"/>
              </a:ext>
            </a:extLst>
          </p:cNvPr>
          <p:cNvSpPr/>
          <p:nvPr/>
        </p:nvSpPr>
        <p:spPr>
          <a:xfrm>
            <a:off x="8943836" y="1085065"/>
            <a:ext cx="2490665" cy="2177631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87EB29-0ECA-B1F7-E910-91228F5D95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33</a:t>
            </a:fld>
            <a:endParaRPr lang="e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B9A6CD-5E42-B86D-3531-60D4B7BCE9DA}"/>
              </a:ext>
            </a:extLst>
          </p:cNvPr>
          <p:cNvSpPr txBox="1"/>
          <p:nvPr/>
        </p:nvSpPr>
        <p:spPr>
          <a:xfrm>
            <a:off x="1142189" y="2380687"/>
            <a:ext cx="1933867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cs typeface="Calibri"/>
              </a:rPr>
              <a:t>Targets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6EFF460-7B43-07DC-79C2-45DC32DCE51F}"/>
              </a:ext>
            </a:extLst>
          </p:cNvPr>
          <p:cNvSpPr/>
          <p:nvPr/>
        </p:nvSpPr>
        <p:spPr>
          <a:xfrm>
            <a:off x="833932" y="1111521"/>
            <a:ext cx="2490665" cy="2177631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26" name="Picture 2" descr="Target - Free business icons">
            <a:extLst>
              <a:ext uri="{FF2B5EF4-FFF2-40B4-BE49-F238E27FC236}">
                <a16:creationId xmlns:a16="http://schemas.microsoft.com/office/drawing/2014/main" id="{EFCF630D-54AC-AA87-830E-1BC20B435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81" y="1253404"/>
            <a:ext cx="1127283" cy="1127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E621AA-6EAA-346E-F407-29DEC3BB6804}"/>
              </a:ext>
            </a:extLst>
          </p:cNvPr>
          <p:cNvSpPr txBox="1"/>
          <p:nvPr/>
        </p:nvSpPr>
        <p:spPr>
          <a:xfrm>
            <a:off x="4294803" y="4819809"/>
            <a:ext cx="3678821" cy="9439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67">
                <a:cs typeface="Calibri"/>
              </a:rPr>
              <a:t>Risk </a:t>
            </a:r>
          </a:p>
          <a:p>
            <a:pPr algn="ctr"/>
            <a:r>
              <a:rPr lang="en-US" sz="2667">
                <a:cs typeface="Calibri"/>
              </a:rPr>
              <a:t>Assessment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F98A543-3BD3-58EE-9A56-DAF75E20BBCB}"/>
              </a:ext>
            </a:extLst>
          </p:cNvPr>
          <p:cNvSpPr/>
          <p:nvPr/>
        </p:nvSpPr>
        <p:spPr>
          <a:xfrm>
            <a:off x="4888882" y="3650305"/>
            <a:ext cx="2490665" cy="2177631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28" name="Picture 4" descr="Danger - Free signs icons">
            <a:extLst>
              <a:ext uri="{FF2B5EF4-FFF2-40B4-BE49-F238E27FC236}">
                <a16:creationId xmlns:a16="http://schemas.microsoft.com/office/drawing/2014/main" id="{938E9348-0D2A-4CEB-E396-00F388BDC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615" y="3802669"/>
            <a:ext cx="938760" cy="93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A6A81F0-6759-EA6C-B3E2-5BAA6BFA93D1}"/>
              </a:ext>
            </a:extLst>
          </p:cNvPr>
          <p:cNvSpPr txBox="1"/>
          <p:nvPr/>
        </p:nvSpPr>
        <p:spPr>
          <a:xfrm>
            <a:off x="1180506" y="4857457"/>
            <a:ext cx="1873429" cy="9439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67">
                <a:cs typeface="Calibri"/>
              </a:rPr>
              <a:t>Bill of Materials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DAA4BDB-0288-5A0F-C369-F3CB27F11DCA}"/>
              </a:ext>
            </a:extLst>
          </p:cNvPr>
          <p:cNvSpPr/>
          <p:nvPr/>
        </p:nvSpPr>
        <p:spPr>
          <a:xfrm>
            <a:off x="833932" y="3642211"/>
            <a:ext cx="2490665" cy="2177631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30" name="Picture 6" descr="Checklist - Free files and folders icons">
            <a:extLst>
              <a:ext uri="{FF2B5EF4-FFF2-40B4-BE49-F238E27FC236}">
                <a16:creationId xmlns:a16="http://schemas.microsoft.com/office/drawing/2014/main" id="{4699D14B-479A-93AA-1C96-187D5F824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827" y="3802670"/>
            <a:ext cx="1054788" cy="105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B39EDB9-962D-24A7-5C66-B4132073DBD1}"/>
              </a:ext>
            </a:extLst>
          </p:cNvPr>
          <p:cNvSpPr txBox="1"/>
          <p:nvPr/>
        </p:nvSpPr>
        <p:spPr>
          <a:xfrm>
            <a:off x="8495884" y="4819809"/>
            <a:ext cx="3383507" cy="9439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67">
                <a:cs typeface="Calibri"/>
              </a:rPr>
              <a:t>Spring </a:t>
            </a:r>
          </a:p>
          <a:p>
            <a:pPr algn="ctr"/>
            <a:r>
              <a:rPr lang="en-US" sz="2667">
                <a:cs typeface="Calibri"/>
              </a:rPr>
              <a:t>Plans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AD8FCE7-4511-0C41-60E4-DA53ECCDE3B7}"/>
              </a:ext>
            </a:extLst>
          </p:cNvPr>
          <p:cNvSpPr/>
          <p:nvPr/>
        </p:nvSpPr>
        <p:spPr>
          <a:xfrm>
            <a:off x="8943834" y="3656577"/>
            <a:ext cx="2490665" cy="2177631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32" name="Picture 8" descr="Clock - Free time and date icons">
            <a:extLst>
              <a:ext uri="{FF2B5EF4-FFF2-40B4-BE49-F238E27FC236}">
                <a16:creationId xmlns:a16="http://schemas.microsoft.com/office/drawing/2014/main" id="{CD399297-A137-5690-7C6C-6D341805E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286" y="3739900"/>
            <a:ext cx="1176705" cy="117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C99C846-CCB5-588B-86A5-42DF652E0A96}"/>
              </a:ext>
            </a:extLst>
          </p:cNvPr>
          <p:cNvSpPr txBox="1"/>
          <p:nvPr/>
        </p:nvSpPr>
        <p:spPr>
          <a:xfrm>
            <a:off x="4792578" y="6201276"/>
            <a:ext cx="29326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Times New Roman"/>
                <a:cs typeface="Calibri"/>
              </a:rPr>
              <a:t>Davis Goolsby</a:t>
            </a:r>
            <a:endParaRPr lang="en-US" sz="20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07493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References</a:t>
            </a:r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body" idx="1"/>
          </p:nvPr>
        </p:nvSpPr>
        <p:spPr>
          <a:xfrm>
            <a:off x="415600" y="1476375"/>
            <a:ext cx="11443025" cy="4615459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/>
          </a:bodyPr>
          <a:lstStyle/>
          <a:p>
            <a:pPr>
              <a:buNone/>
            </a:pPr>
            <a:r>
              <a:rPr lang="en-US" sz="1733">
                <a:latin typeface="Arial"/>
                <a:cs typeface="Arial"/>
              </a:rPr>
              <a:t>Brain, M. (n.d.). </a:t>
            </a:r>
            <a:r>
              <a:rPr lang="en-US" sz="1733" i="1">
                <a:latin typeface="Arial"/>
                <a:cs typeface="Arial"/>
              </a:rPr>
              <a:t>How Power Grids Work</a:t>
            </a:r>
            <a:r>
              <a:rPr lang="en-US" sz="1733">
                <a:latin typeface="Arial"/>
                <a:cs typeface="Arial"/>
              </a:rPr>
              <a:t>. Retrieved from Clark Science Center at Smith College: https://www.science.smith.edu/~jcardell/Courses/EGR220/ElecPwr_HSW.html#:~:text=Fuses%20must%20be%20replaced%20each,panel%20like%20the%20one%20above</a:t>
            </a:r>
          </a:p>
          <a:p>
            <a:pPr>
              <a:buNone/>
            </a:pPr>
            <a:endParaRPr lang="en-US" sz="1733"/>
          </a:p>
          <a:p>
            <a:pPr>
              <a:buNone/>
            </a:pPr>
            <a:r>
              <a:rPr lang="en-US" sz="1733">
                <a:latin typeface="Arial"/>
                <a:cs typeface="Arial"/>
              </a:rPr>
              <a:t>Csanyi, E. (2013, January 28). </a:t>
            </a:r>
            <a:r>
              <a:rPr lang="en-US" sz="1733" i="1">
                <a:latin typeface="Arial"/>
                <a:cs typeface="Arial"/>
              </a:rPr>
              <a:t>How to manipulate energized conductors with hot stick</a:t>
            </a:r>
            <a:r>
              <a:rPr lang="en-US" sz="1733">
                <a:latin typeface="Arial"/>
                <a:cs typeface="Arial"/>
              </a:rPr>
              <a:t>. Retrieved from Electrical Engineering Portal: https://electrical-engineering-portal.com/manipulating-energized-conductors-with-hot-stick</a:t>
            </a:r>
          </a:p>
          <a:p>
            <a:pPr>
              <a:buNone/>
            </a:pPr>
            <a:endParaRPr lang="en-US" sz="1733"/>
          </a:p>
          <a:p>
            <a:pPr>
              <a:buNone/>
            </a:pPr>
            <a:r>
              <a:rPr lang="en-US" sz="1733">
                <a:latin typeface="Arial"/>
                <a:cs typeface="Arial"/>
              </a:rPr>
              <a:t>Csanyi, E. (2020, October 12). </a:t>
            </a:r>
            <a:r>
              <a:rPr lang="en-US" sz="1733" i="1">
                <a:latin typeface="Arial"/>
                <a:cs typeface="Arial"/>
              </a:rPr>
              <a:t>How primary feeder, distribution transformer, fuses and service operate in radial networks</a:t>
            </a:r>
            <a:r>
              <a:rPr lang="en-US" sz="1733">
                <a:latin typeface="Arial"/>
                <a:cs typeface="Arial"/>
              </a:rPr>
              <a:t>. Retrieved from Electrical Engineering Portal: https://electrical-engineering-portal.com/primary-feeder-distribution-transformer-fuses-service</a:t>
            </a:r>
          </a:p>
          <a:p>
            <a:pPr>
              <a:buNone/>
            </a:pPr>
            <a:endParaRPr lang="en-US" sz="1733"/>
          </a:p>
          <a:p>
            <a:pPr>
              <a:buNone/>
            </a:pPr>
            <a:r>
              <a:rPr lang="en-US" sz="1733">
                <a:latin typeface="Arial"/>
                <a:cs typeface="Arial"/>
              </a:rPr>
              <a:t>Eaton Corporation. (n.d.). </a:t>
            </a:r>
            <a:r>
              <a:rPr lang="en-US" sz="1733" i="1">
                <a:latin typeface="Arial"/>
                <a:cs typeface="Arial"/>
              </a:rPr>
              <a:t>Eaton Website</a:t>
            </a:r>
            <a:r>
              <a:rPr lang="en-US" sz="1733">
                <a:latin typeface="Arial"/>
                <a:cs typeface="Arial"/>
              </a:rPr>
              <a:t>. Retrieved from Fuses: fundamentals of fuses: https://www.eaton.com/us/en-us/products/medium-voltage-power-distribution-control-systems/utility-fuses/fuses--fundamentals-of-fuses.html</a:t>
            </a:r>
          </a:p>
          <a:p>
            <a:pPr>
              <a:buNone/>
            </a:pPr>
            <a:endParaRPr lang="en-US" sz="1733"/>
          </a:p>
          <a:p>
            <a:pPr>
              <a:buNone/>
            </a:pPr>
            <a:r>
              <a:rPr lang="en-US" sz="1733">
                <a:latin typeface="Arial"/>
                <a:cs typeface="Arial"/>
              </a:rPr>
              <a:t>Hastings Hot Line Tools &amp; Equipment. (2021, March). </a:t>
            </a:r>
            <a:r>
              <a:rPr lang="en-US" sz="1733" i="1">
                <a:latin typeface="Arial"/>
                <a:cs typeface="Arial"/>
              </a:rPr>
              <a:t>Hastings Catalog</a:t>
            </a:r>
            <a:r>
              <a:rPr lang="en-US" sz="1733">
                <a:latin typeface="Arial"/>
                <a:cs typeface="Arial"/>
              </a:rPr>
              <a:t>. Retrieved from Hastings Website: https://www.hfgp.com/fb-catalog/</a:t>
            </a:r>
          </a:p>
          <a:p>
            <a:pPr>
              <a:buNone/>
            </a:pPr>
            <a:endParaRPr lang="en-US" sz="1733"/>
          </a:p>
          <a:p>
            <a:pPr>
              <a:buNone/>
            </a:pPr>
            <a:r>
              <a:rPr lang="en-US" sz="1733">
                <a:latin typeface="Arial"/>
                <a:cs typeface="Arial"/>
              </a:rPr>
              <a:t>King-Homan, L. (2020, August 3). </a:t>
            </a:r>
            <a:r>
              <a:rPr lang="en-US" sz="1733" i="1">
                <a:latin typeface="Arial"/>
                <a:cs typeface="Arial"/>
              </a:rPr>
              <a:t>How Does That Work? Hot Stick</a:t>
            </a:r>
            <a:r>
              <a:rPr lang="en-US" sz="1733">
                <a:latin typeface="Arial"/>
                <a:cs typeface="Arial"/>
              </a:rPr>
              <a:t>. Retrieved from The Wire: Energy news from Omaha Public Power District: https://oppdthewire.com/hot-stick-how-works-2020-oppd/</a:t>
            </a:r>
            <a:endParaRPr lang="en-US" sz="1733"/>
          </a:p>
          <a:p>
            <a:pPr marL="0" indent="0">
              <a:spcAft>
                <a:spcPts val="1600"/>
              </a:spcAft>
              <a:buNone/>
            </a:pPr>
            <a:endParaRPr lang="en-US" sz="1733">
              <a:latin typeface="Arial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6C6C6C-0342-5CE1-76E9-2DCAB51065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34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392EC9-0E63-8029-E5A0-356EB6AE3316}"/>
              </a:ext>
            </a:extLst>
          </p:cNvPr>
          <p:cNvSpPr txBox="1"/>
          <p:nvPr/>
        </p:nvSpPr>
        <p:spPr>
          <a:xfrm>
            <a:off x="4792578" y="6201276"/>
            <a:ext cx="29326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latin typeface="Times New Roman"/>
                <a:cs typeface="Calibri"/>
              </a:rPr>
              <a:t>Davis Goolsby</a:t>
            </a:r>
            <a:endParaRPr lang="en-US" sz="20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14837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00">
        <p159:morph option="byObject"/>
      </p:transition>
    </mc:Choice>
    <mc:Fallback xmlns="">
      <p:transition spd="slow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58 Wooden Power Pole Illustrations &amp; Clip Art - iStock">
            <a:extLst>
              <a:ext uri="{FF2B5EF4-FFF2-40B4-BE49-F238E27FC236}">
                <a16:creationId xmlns:a16="http://schemas.microsoft.com/office/drawing/2014/main" id="{2FEC3428-B03B-2F58-C966-A2C9C870C2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0" r="58049"/>
          <a:stretch/>
        </p:blipFill>
        <p:spPr bwMode="auto">
          <a:xfrm>
            <a:off x="0" y="1824691"/>
            <a:ext cx="732674" cy="40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58 Wooden Power Pole Illustrations &amp; Clip Art - iStock">
            <a:extLst>
              <a:ext uri="{FF2B5EF4-FFF2-40B4-BE49-F238E27FC236}">
                <a16:creationId xmlns:a16="http://schemas.microsoft.com/office/drawing/2014/main" id="{7D40B80B-C79E-00EF-2CAF-06EC1BF9F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3" r="62578"/>
          <a:stretch/>
        </p:blipFill>
        <p:spPr bwMode="auto">
          <a:xfrm>
            <a:off x="11326874" y="1824691"/>
            <a:ext cx="865126" cy="40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85A73-F84C-6E97-D34A-BBC4D667AE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35</a:t>
            </a:fld>
            <a:endParaRPr lang="en"/>
          </a:p>
        </p:txBody>
      </p:sp>
      <p:pic>
        <p:nvPicPr>
          <p:cNvPr id="1026" name="Picture 2" descr="58 Wooden Power Pole Illustrations &amp; Clip Art - iStock">
            <a:extLst>
              <a:ext uri="{FF2B5EF4-FFF2-40B4-BE49-F238E27FC236}">
                <a16:creationId xmlns:a16="http://schemas.microsoft.com/office/drawing/2014/main" id="{B7D0D30C-DD2D-04E9-501A-A1BF5A2D5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/>
          <a:stretch/>
        </p:blipFill>
        <p:spPr bwMode="auto">
          <a:xfrm>
            <a:off x="386844" y="1824693"/>
            <a:ext cx="6623497" cy="404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8 Wooden Power Pole Illustrations &amp; Clip Art - iStock">
            <a:extLst>
              <a:ext uri="{FF2B5EF4-FFF2-40B4-BE49-F238E27FC236}">
                <a16:creationId xmlns:a16="http://schemas.microsoft.com/office/drawing/2014/main" id="{848B8C53-B4C1-E2E5-A928-02B7313785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5"/>
          <a:stretch/>
        </p:blipFill>
        <p:spPr bwMode="auto">
          <a:xfrm>
            <a:off x="4932540" y="1824692"/>
            <a:ext cx="6429529" cy="404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remium Vector | Green grass border with isolated transparent background">
            <a:extLst>
              <a:ext uri="{FF2B5EF4-FFF2-40B4-BE49-F238E27FC236}">
                <a16:creationId xmlns:a16="http://schemas.microsoft.com/office/drawing/2014/main" id="{A37CC5ED-0E0B-40B8-1EFF-958AFCEF2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81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04" b="99755" l="50" r="98200">
                        <a14:foregroundMark x1="2200" y1="89951" x2="7450" y2="88235"/>
                        <a14:foregroundMark x1="7450" y1="88235" x2="1850" y2="87255"/>
                        <a14:foregroundMark x1="1850" y1="87255" x2="6050" y2="78186"/>
                        <a14:foregroundMark x1="19437" y1="77332" x2="25250" y2="76961"/>
                        <a14:foregroundMark x1="6050" y1="78186" x2="17360" y2="77464"/>
                        <a14:foregroundMark x1="30958" y1="77150" x2="62250" y2="78186"/>
                        <a14:foregroundMark x1="25250" y1="76961" x2="27763" y2="77044"/>
                        <a14:foregroundMark x1="74838" y1="76684" x2="80516" y2="76007"/>
                        <a14:foregroundMark x1="62250" y1="78186" x2="69204" y2="77356"/>
                        <a14:foregroundMark x1="7650" y1="77206" x2="1950" y2="77206"/>
                        <a14:foregroundMark x1="1950" y1="77206" x2="50" y2="93750"/>
                        <a14:foregroundMark x1="50" y1="93750" x2="6000" y2="99510"/>
                        <a14:foregroundMark x1="6000" y1="99510" x2="32400" y2="98162"/>
                        <a14:foregroundMark x1="32400" y1="98162" x2="65600" y2="99755"/>
                        <a14:foregroundMark x1="65600" y1="99755" x2="72400" y2="89461"/>
                        <a14:foregroundMark x1="72400" y1="89461" x2="73100" y2="81127"/>
                        <a14:foregroundMark x1="7100" y1="78554" x2="1200" y2="78186"/>
                        <a14:foregroundMark x1="1200" y1="78186" x2="1300" y2="90931"/>
                        <a14:foregroundMark x1="1300" y1="90931" x2="6250" y2="99510"/>
                        <a14:foregroundMark x1="6250" y1="99510" x2="8150" y2="99510"/>
                        <a14:foregroundMark x1="3950" y1="79902" x2="150" y2="76961"/>
                        <a14:foregroundMark x1="150" y1="76961" x2="50" y2="76961"/>
                        <a14:backgroundMark x1="80800" y1="74877" x2="90650" y2="73652"/>
                        <a14:backgroundMark x1="90650" y1="73652" x2="98300" y2="75123"/>
                        <a14:backgroundMark x1="74650" y1="75980" x2="69000" y2="76593"/>
                        <a14:backgroundMark x1="28350" y1="75245" x2="30900" y2="77328"/>
                        <a14:backgroundMark x1="18750" y1="76103" x2="17900" y2="78431"/>
                      </a14:backgroundRemoval>
                    </a14:imgEffect>
                    <a14:imgEffect>
                      <a14:saturation sat="1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150"/>
            <a:ext cx="12192000" cy="198052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C59567-952F-8EDC-D1AE-DFF69D620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57043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/>
              <a:t>Project Scope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D1E79F-A024-594D-5C91-182D02DA1996}"/>
              </a:ext>
            </a:extLst>
          </p:cNvPr>
          <p:cNvSpPr txBox="1"/>
          <p:nvPr/>
        </p:nvSpPr>
        <p:spPr>
          <a:xfrm>
            <a:off x="294973" y="2063621"/>
            <a:ext cx="1909431" cy="52322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/>
              <a:t>Background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16E6F9-961A-DCCA-FB5B-C3C8CC44B0F5}"/>
              </a:ext>
            </a:extLst>
          </p:cNvPr>
          <p:cNvSpPr txBox="1"/>
          <p:nvPr/>
        </p:nvSpPr>
        <p:spPr>
          <a:xfrm>
            <a:off x="2799192" y="2067133"/>
            <a:ext cx="1623146" cy="52322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/>
              <a:t>Key Goals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19CA7-E48B-7314-55EB-937DA8167371}"/>
              </a:ext>
            </a:extLst>
          </p:cNvPr>
          <p:cNvSpPr txBox="1"/>
          <p:nvPr/>
        </p:nvSpPr>
        <p:spPr>
          <a:xfrm>
            <a:off x="5258155" y="2063621"/>
            <a:ext cx="1462810" cy="52322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/>
              <a:t>Markets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67A531-E560-333F-30CA-4AFA955EDAE1}"/>
              </a:ext>
            </a:extLst>
          </p:cNvPr>
          <p:cNvSpPr txBox="1"/>
          <p:nvPr/>
        </p:nvSpPr>
        <p:spPr>
          <a:xfrm>
            <a:off x="7309706" y="2063621"/>
            <a:ext cx="2083102" cy="52322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/>
              <a:t>Assumptions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97AD8A-DDBD-7B81-ED3E-AC0E49798CB9}"/>
              </a:ext>
            </a:extLst>
          </p:cNvPr>
          <p:cNvSpPr txBox="1"/>
          <p:nvPr/>
        </p:nvSpPr>
        <p:spPr>
          <a:xfrm>
            <a:off x="9722054" y="2063621"/>
            <a:ext cx="2083102" cy="52322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/>
              <a:t>Stakeholders</a:t>
            </a:r>
          </a:p>
        </p:txBody>
      </p:sp>
      <p:pic>
        <p:nvPicPr>
          <p:cNvPr id="12" name="Picture 24">
            <a:extLst>
              <a:ext uri="{FF2B5EF4-FFF2-40B4-BE49-F238E27FC236}">
                <a16:creationId xmlns:a16="http://schemas.microsoft.com/office/drawing/2014/main" id="{9CAD270D-FC40-7758-C4D2-FA0A5D068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6536">
            <a:off x="1152079" y="3284214"/>
            <a:ext cx="411434" cy="41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4">
            <a:extLst>
              <a:ext uri="{FF2B5EF4-FFF2-40B4-BE49-F238E27FC236}">
                <a16:creationId xmlns:a16="http://schemas.microsoft.com/office/drawing/2014/main" id="{3968D9CA-F1C6-16EA-0D2A-92B3A12A2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6536">
            <a:off x="3523109" y="3284215"/>
            <a:ext cx="411434" cy="41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>
            <a:extLst>
              <a:ext uri="{FF2B5EF4-FFF2-40B4-BE49-F238E27FC236}">
                <a16:creationId xmlns:a16="http://schemas.microsoft.com/office/drawing/2014/main" id="{A22CF2B5-9901-3AB0-3C47-56C0540A8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6536">
            <a:off x="5887978" y="3284215"/>
            <a:ext cx="411434" cy="41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75317435-ED56-AAAB-2E11-2DE592383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6536">
            <a:off x="8259008" y="3284215"/>
            <a:ext cx="411434" cy="41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E30CEC1A-19D7-77A4-7A02-1E40E29AA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6536">
            <a:off x="10628490" y="3284215"/>
            <a:ext cx="411434" cy="41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ightning Bolt Flash Thunderbolt Icons Vector. Stock Vector - Illustration  of icon, abstract: 147513990">
            <a:extLst>
              <a:ext uri="{FF2B5EF4-FFF2-40B4-BE49-F238E27FC236}">
                <a16:creationId xmlns:a16="http://schemas.microsoft.com/office/drawing/2014/main" id="{2D1807B9-C39B-A2DB-8B92-4702BC669C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500" b="76550" l="29300" r="719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67" t="13494" r="22702" b="16443"/>
          <a:stretch/>
        </p:blipFill>
        <p:spPr bwMode="auto">
          <a:xfrm rot="15461989">
            <a:off x="1870286" y="2752571"/>
            <a:ext cx="1041707" cy="117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Lightning Bolt Flash Thunderbolt Icons Vector. Stock Vector - Illustration  of icon, abstract: 147513990">
            <a:extLst>
              <a:ext uri="{FF2B5EF4-FFF2-40B4-BE49-F238E27FC236}">
                <a16:creationId xmlns:a16="http://schemas.microsoft.com/office/drawing/2014/main" id="{340026E2-D751-9BF2-4D4D-A95053BC9A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500" b="76550" l="29300" r="719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67" t="13494" r="22702" b="16443"/>
          <a:stretch/>
        </p:blipFill>
        <p:spPr bwMode="auto">
          <a:xfrm rot="15461989">
            <a:off x="4285874" y="2752571"/>
            <a:ext cx="1041707" cy="117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Lightning Bolt Flash Thunderbolt Icons Vector. Stock Vector - Illustration  of icon, abstract: 147513990">
            <a:extLst>
              <a:ext uri="{FF2B5EF4-FFF2-40B4-BE49-F238E27FC236}">
                <a16:creationId xmlns:a16="http://schemas.microsoft.com/office/drawing/2014/main" id="{92A3C10C-D07A-C402-593A-C6B5B9133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500" b="76550" l="29300" r="719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67" t="13494" r="22702" b="16443"/>
          <a:stretch/>
        </p:blipFill>
        <p:spPr bwMode="auto">
          <a:xfrm rot="15461989">
            <a:off x="6682828" y="2757876"/>
            <a:ext cx="1041707" cy="117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Lightning Bolt Flash Thunderbolt Icons Vector. Stock Vector - Illustration  of icon, abstract: 147513990">
            <a:extLst>
              <a:ext uri="{FF2B5EF4-FFF2-40B4-BE49-F238E27FC236}">
                <a16:creationId xmlns:a16="http://schemas.microsoft.com/office/drawing/2014/main" id="{F74ECFD7-F3A1-C724-EE86-A205527092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500" b="76550" l="29300" r="719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67" t="13494" r="22702" b="16443"/>
          <a:stretch/>
        </p:blipFill>
        <p:spPr bwMode="auto">
          <a:xfrm rot="15461989">
            <a:off x="9035642" y="2753467"/>
            <a:ext cx="1041707" cy="117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DA2915-D961-4D65-E746-982510055349}"/>
              </a:ext>
            </a:extLst>
          </p:cNvPr>
          <p:cNvSpPr txBox="1"/>
          <p:nvPr/>
        </p:nvSpPr>
        <p:spPr>
          <a:xfrm>
            <a:off x="4792578" y="6201276"/>
            <a:ext cx="29326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/>
            <a:r>
              <a:rPr lang="en-US" sz="2000">
                <a:solidFill>
                  <a:prstClr val="black"/>
                </a:solidFill>
                <a:latin typeface="Times New Roman"/>
                <a:cs typeface="Calibri"/>
              </a:rPr>
              <a:t>Garfield Murphy</a:t>
            </a:r>
            <a:endParaRPr lang="en-US" sz="2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1589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42 0.05162 L -0.06016 0.05208 C -0.06081 0.04606 -0.06094 0.04051 -0.06133 0.03472 C -0.06237 0.02407 -0.0638 0.02176 -0.0655 0.0118 C -0.06589 0.00972 -0.06563 0.00717 -0.06615 0.00601 C -0.0668 0.00254 -0.06797 -0.00024 -0.06888 -0.00324 C -0.07461 -0.03079 -0.06315 0.00995 -0.0724 -0.0257 C -0.07357 -0.03079 -0.07565 -0.03449 -0.07695 -0.04028 C -0.07826 -0.04468 -0.07865 -0.05093 -0.08021 -0.05602 C -0.09232 -0.09352 -0.09063 -0.08149 -0.10117 -0.10926 C -0.10417 -0.11621 -0.10612 -0.12361 -0.10899 -0.13056 C -0.11419 -0.14236 -0.12018 -0.15278 -0.12591 -0.16343 L -0.13451 -0.18125 C -0.13659 -0.18519 -0.13802 -0.1882 -0.13972 -0.19098 C -0.14206 -0.19445 -0.14427 -0.19676 -0.14623 -0.2 C -0.15065 -0.20718 -0.16927 -0.24074 -0.17513 -0.24653 C -0.18334 -0.25486 -0.18451 -0.25672 -0.19388 -0.26436 C -0.19636 -0.26667 -0.19883 -0.26783 -0.20104 -0.26945 C -0.21328 -0.28195 -0.20417 -0.27292 -0.23633 -0.28611 C -0.24024 -0.2875 -0.24362 -0.28866 -0.24714 -0.28959 C -0.25065 -0.28982 -0.25417 -0.29074 -0.25781 -0.28982 C -0.26107 -0.29005 -0.26472 -0.28982 -0.26797 -0.28936 C -0.27748 -0.28774 -0.28802 -0.28542 -0.29714 -0.28264 C -0.30755 -0.27963 -0.32031 -0.27408 -0.32904 -0.2669 C -0.35117 -0.24676 -0.32331 -0.27153 -0.34688 -0.24792 C -0.35039 -0.24445 -0.35378 -0.2419 -0.35742 -0.23889 C -0.36667 -0.22801 -0.37201 -0.21899 -0.37982 -0.20625 C -0.38125 -0.20371 -0.38294 -0.20116 -0.38399 -0.19838 C -0.38685 -0.19468 -0.38932 -0.18959 -0.39167 -0.18635 C -0.39271 -0.18635 -0.3931 -0.18496 -0.39375 -0.18426 C -0.39571 -0.1794 -0.39531 -0.18079 -0.39831 -0.17639 C -0.39935 -0.1757 -0.40052 -0.17431 -0.40104 -0.17338 C -0.40274 -0.17176 -0.40365 -0.16945 -0.40508 -0.1676 C -0.40586 -0.16621 -0.4069 -0.16644 -0.40794 -0.16412 C -0.41185 -0.15834 -0.41146 -0.15579 -0.41472 -0.15139 C -0.4155 -0.15139 -0.41602 -0.15024 -0.41654 -0.14954 C -0.41706 -0.14769 -0.41771 -0.1463 -0.41862 -0.14445 C -0.41888 -0.14329 -0.41901 -0.1419 -0.41966 -0.14074 C -0.42031 -0.13936 -0.42031 -0.1375 -0.42044 -0.13635 L -0.41914 -0.14005 " pathEditMode="relative" rAng="900000" ptsTypes="AAAAAAAAA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9" y="-206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42 0.05115 L -0.06029 0.05208 C -0.06081 0.04606 -0.06094 0.04074 -0.06146 0.03472 C -0.06237 0.02384 -0.06406 0.02176 -0.0655 0.01134 C -0.06615 0.00949 -0.06563 0.0074 -0.06641 0.00601 C -0.0668 0.00254 -0.06797 3.7037E-6 -0.06888 -0.00348 C -0.07474 -0.03079 -0.06315 0.00995 -0.0724 -0.0257 C -0.07383 -0.03079 -0.07565 -0.03473 -0.07708 -0.04028 C -0.07826 -0.04445 -0.07865 -0.05093 -0.08021 -0.05602 C -0.09232 -0.09329 -0.09076 -0.08125 -0.10117 -0.10903 C -0.10417 -0.11598 -0.10612 -0.12338 -0.10899 -0.13056 C -0.11419 -0.14236 -0.12018 -0.15301 -0.12591 -0.1632 L -0.13451 -0.18125 C -0.13659 -0.18519 -0.13802 -0.1882 -0.13984 -0.19098 C -0.14206 -0.19445 -0.14427 -0.19676 -0.14635 -0.20024 C -0.15065 -0.20718 -0.16927 -0.24074 -0.17513 -0.2463 C -0.18346 -0.25486 -0.18451 -0.25718 -0.19388 -0.26412 C -0.19622 -0.26713 -0.19883 -0.26829 -0.20117 -0.26991 C -0.21328 -0.28241 -0.20417 -0.27292 -0.23646 -0.28611 C -0.24024 -0.2875 -0.24375 -0.28866 -0.24727 -0.28959 C -0.25065 -0.28982 -0.25417 -0.29074 -0.25781 -0.28982 C -0.26107 -0.29051 -0.26484 -0.28982 -0.26784 -0.28912 C -0.2776 -0.28774 -0.28815 -0.28542 -0.29727 -0.28241 C -0.30755 -0.2801 -0.32031 -0.27408 -0.32917 -0.26667 C -0.3513 -0.24723 -0.32331 -0.27199 -0.34675 -0.24792 C -0.35039 -0.24468 -0.35378 -0.2419 -0.35742 -0.23936 C -0.3668 -0.22848 -0.37201 -0.21922 -0.37995 -0.20649 C -0.38138 -0.20371 -0.38294 -0.20116 -0.38399 -0.19885 C -0.38685 -0.19514 -0.38945 -0.18959 -0.39167 -0.18635 C -0.39271 -0.18635 -0.39323 -0.18519 -0.39388 -0.18426 C -0.39583 -0.1794 -0.39531 -0.18056 -0.39844 -0.17639 C -0.39948 -0.17593 -0.40065 -0.17431 -0.40104 -0.17361 C -0.40274 -0.17176 -0.40365 -0.16922 -0.40508 -0.1676 C -0.40586 -0.16598 -0.4069 -0.16621 -0.40794 -0.16412 C -0.41185 -0.15834 -0.41146 -0.15579 -0.41458 -0.15186 C -0.4155 -0.15116 -0.41602 -0.15024 -0.41654 -0.14954 C -0.41719 -0.14769 -0.41771 -0.1463 -0.41862 -0.14422 C -0.41888 -0.14352 -0.41914 -0.1419 -0.41966 -0.14074 C -0.42031 -0.13936 -0.42031 -0.13774 -0.42044 -0.13635 L -0.41914 -0.14005 " pathEditMode="relative" rAng="900000" ptsTypes="AAAAAAAAAAAAAAAAAAAAAAAAAAAAAAAAAAAAAA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2" y="-206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42 0.05162 L -0.06016 0.05208 C -0.06081 0.04606 -0.06094 0.04074 -0.06133 0.03472 C -0.06237 0.02407 -0.06393 0.02176 -0.0655 0.0118 C -0.06589 0.00972 -0.06563 0.0074 -0.06628 0.00601 C -0.0668 0.00277 -0.06797 3.7037E-6 -0.06888 -0.00324 C -0.07461 -0.03079 -0.06315 0.00995 -0.0724 -0.0257 C -0.07357 -0.03079 -0.07565 -0.03449 -0.07695 -0.04028 C -0.07826 -0.04445 -0.07865 -0.05093 -0.08021 -0.05602 C -0.09232 -0.09329 -0.09063 -0.08125 -0.10117 -0.10903 C -0.10417 -0.11598 -0.10612 -0.12338 -0.10898 -0.13056 C -0.11419 -0.14236 -0.12018 -0.15278 -0.12591 -0.1632 L -0.13451 -0.18125 C -0.13659 -0.18519 -0.13802 -0.1882 -0.13971 -0.19098 C -0.14206 -0.19445 -0.14427 -0.19676 -0.14622 -0.2 C -0.15065 -0.20718 -0.16927 -0.24074 -0.17513 -0.2463 C -0.18333 -0.25486 -0.18451 -0.25672 -0.19388 -0.26412 C -0.19635 -0.26667 -0.19883 -0.26783 -0.20104 -0.26922 C -0.21328 -0.28195 -0.20417 -0.27292 -0.23633 -0.28611 C -0.24023 -0.2875 -0.24362 -0.28866 -0.24714 -0.28959 C -0.25065 -0.28982 -0.25417 -0.29074 -0.25781 -0.28982 C -0.26107 -0.29005 -0.26471 -0.28982 -0.26797 -0.28912 C -0.27747 -0.28774 -0.28802 -0.28542 -0.29714 -0.28241 C -0.30755 -0.27963 -0.32031 -0.27408 -0.32904 -0.26667 C -0.3513 -0.24676 -0.32331 -0.27153 -0.34688 -0.24792 C -0.35039 -0.24445 -0.35378 -0.2419 -0.35742 -0.23889 C -0.3668 -0.22801 -0.37201 -0.21899 -0.37982 -0.20602 C -0.38125 -0.20371 -0.38294 -0.20116 -0.38398 -0.19838 C -0.38685 -0.19468 -0.38932 -0.18959 -0.39167 -0.18635 C -0.39271 -0.18635 -0.3931 -0.18496 -0.39375 -0.18426 C -0.3957 -0.1794 -0.39531 -0.18056 -0.39831 -0.17639 C -0.39935 -0.1757 -0.40052 -0.17431 -0.40104 -0.17338 C -0.40273 -0.17176 -0.40365 -0.16922 -0.40508 -0.1676 C -0.40586 -0.16598 -0.4069 -0.16621 -0.40794 -0.16412 C -0.41185 -0.15834 -0.41146 -0.15579 -0.41471 -0.15139 C -0.4155 -0.15116 -0.41602 -0.15024 -0.41654 -0.14954 C -0.41706 -0.14769 -0.41771 -0.1463 -0.41862 -0.14422 C -0.41888 -0.14329 -0.41901 -0.1419 -0.41966 -0.14074 C -0.42031 -0.13936 -0.42031 -0.1375 -0.42044 -0.13635 L -0.41914 -0.14005 " pathEditMode="relative" rAng="900000" ptsTypes="AAAAAAAAAAAAAAAAAAAAAAAAAAAAAAAAAAAAAA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2" y="-2062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42 0.05139 L -0.06029 0.05208 C -0.06081 0.04606 -0.06094 0.04074 -0.06146 0.03472 C -0.06237 0.02384 -0.06406 0.02176 -0.06549 0.01157 C -0.06601 0.00949 -0.06562 0.0074 -0.06641 0.00601 C -0.0668 0.00254 -0.06797 3.7037E-6 -0.06888 -0.00348 C -0.07474 -0.03079 -0.06315 0.00995 -0.07239 -0.0257 C -0.0737 -0.03079 -0.07565 -0.03473 -0.07708 -0.04028 C -0.07825 -0.04445 -0.07864 -0.05093 -0.08021 -0.05602 C -0.09232 -0.09329 -0.09075 -0.08125 -0.10117 -0.10903 C -0.10417 -0.11598 -0.10612 -0.12338 -0.10898 -0.13056 C -0.11419 -0.14236 -0.12018 -0.15301 -0.12591 -0.1632 L -0.1345 -0.18125 C -0.13659 -0.18519 -0.13802 -0.1882 -0.13984 -0.19098 C -0.14206 -0.19445 -0.14427 -0.19676 -0.14622 -0.2 C -0.15065 -0.20718 -0.16927 -0.24074 -0.17513 -0.2463 C -0.18346 -0.25486 -0.1845 -0.25695 -0.19388 -0.26412 C -0.19635 -0.2669 -0.19883 -0.26806 -0.20104 -0.26922 C -0.21328 -0.28218 -0.20417 -0.27292 -0.23646 -0.28611 C -0.24023 -0.2875 -0.24375 -0.28866 -0.24726 -0.28959 C -0.25065 -0.28982 -0.25417 -0.29074 -0.25781 -0.28982 C -0.26107 -0.29028 -0.26471 -0.28982 -0.26797 -0.28912 C -0.2776 -0.28774 -0.28802 -0.28565 -0.29726 -0.28241 C -0.30755 -0.27986 -0.32031 -0.27408 -0.32917 -0.26667 C -0.3513 -0.24699 -0.32331 -0.27176 -0.34687 -0.24792 C -0.35039 -0.24468 -0.35378 -0.2419 -0.35742 -0.23912 C -0.3668 -0.22824 -0.372 -0.21899 -0.37995 -0.20625 C -0.38138 -0.20371 -0.38294 -0.20116 -0.38398 -0.19861 C -0.38685 -0.19491 -0.38945 -0.18959 -0.39167 -0.18635 C -0.39271 -0.18635 -0.39323 -0.18519 -0.39388 -0.18426 C -0.39583 -0.1794 -0.39531 -0.18056 -0.39844 -0.17639 C -0.39948 -0.17593 -0.40065 -0.17431 -0.40104 -0.17338 C -0.40273 -0.17176 -0.40364 -0.16922 -0.40508 -0.1676 C -0.40586 -0.16598 -0.4069 -0.16621 -0.40794 -0.16412 C -0.41185 -0.15834 -0.41146 -0.15579 -0.41471 -0.15162 C -0.41549 -0.15116 -0.41601 -0.15024 -0.41654 -0.14954 C -0.41719 -0.14769 -0.41771 -0.1463 -0.41862 -0.14422 C -0.41888 -0.14329 -0.41914 -0.1419 -0.41966 -0.14074 C -0.42031 -0.13936 -0.42031 -0.1375 -0.42044 -0.13635 L -0.41914 -0.14005 " pathEditMode="relative" rAng="900000" ptsTypes="AAAAAAAAAAAAAAAAAAAAAAAAAAAAAAAAAAAAAA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2" y="-2062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41 0.05115 L -0.06028 0.05208 C -0.06081 0.04606 -0.06094 0.04074 -0.06146 0.03472 C -0.06237 0.02384 -0.06406 0.02176 -0.06549 0.01134 C -0.06614 0.00949 -0.06562 0.0074 -0.0664 0.00601 C -0.0668 0.00254 -0.06797 3.7037E-6 -0.06888 -0.00348 C -0.07474 -0.03079 -0.06315 0.00995 -0.07239 -0.0257 C -0.07383 -0.03079 -0.07565 -0.03473 -0.07708 -0.04028 C -0.07825 -0.04445 -0.07864 -0.05093 -0.08021 -0.05602 C -0.09232 -0.09329 -0.09075 -0.08125 -0.10117 -0.10903 C -0.10416 -0.11598 -0.10612 -0.12338 -0.10898 -0.13056 C -0.11419 -0.14236 -0.12018 -0.15301 -0.12591 -0.1632 L -0.1345 -0.18125 C -0.13659 -0.18519 -0.13802 -0.1882 -0.13984 -0.19098 C -0.14206 -0.19445 -0.14427 -0.19676 -0.14622 -0.2 C -0.15065 -0.20718 -0.16927 -0.24074 -0.17513 -0.2463 C -0.18346 -0.25486 -0.1845 -0.25718 -0.19388 -0.26412 C -0.19622 -0.26713 -0.19883 -0.26829 -0.20104 -0.26922 C -0.21328 -0.28241 -0.20416 -0.27292 -0.23646 -0.28611 C -0.24023 -0.2875 -0.24375 -0.28866 -0.24726 -0.28959 C -0.25065 -0.28982 -0.25416 -0.29074 -0.25781 -0.28982 C -0.26107 -0.29051 -0.26471 -0.28982 -0.26784 -0.28912 C -0.2776 -0.28774 -0.28802 -0.28565 -0.29726 -0.28241 C -0.30755 -0.2801 -0.32031 -0.27408 -0.32916 -0.26667 C -0.3513 -0.24723 -0.32331 -0.27199 -0.34687 -0.24792 C -0.35039 -0.24468 -0.35377 -0.2419 -0.35742 -0.23936 C -0.3668 -0.22848 -0.372 -0.21922 -0.37995 -0.20649 C -0.38138 -0.20371 -0.38294 -0.20116 -0.38398 -0.19885 C -0.38685 -0.19514 -0.38945 -0.18959 -0.39166 -0.18635 C -0.39271 -0.18635 -0.39323 -0.18519 -0.39388 -0.18426 C -0.39583 -0.1794 -0.39531 -0.18056 -0.39844 -0.17639 C -0.39948 -0.17593 -0.40065 -0.17431 -0.40104 -0.17361 C -0.40273 -0.17176 -0.40364 -0.16922 -0.40508 -0.1676 C -0.40586 -0.16598 -0.4069 -0.16621 -0.40794 -0.16412 C -0.41185 -0.15834 -0.41146 -0.15579 -0.41458 -0.15186 C -0.41549 -0.15116 -0.41601 -0.15024 -0.41653 -0.14954 C -0.41719 -0.14769 -0.41771 -0.1463 -0.41862 -0.14422 C -0.41888 -0.14352 -0.41914 -0.1419 -0.41966 -0.14074 C -0.42031 -0.13936 -0.42031 -0.13774 -0.42044 -0.13635 L -0.41914 -0.14005 " pathEditMode="relative" rAng="900000" ptsTypes="AAAAAAAAAAAAAAAAAAAAAAAAAAAAAAAAAAAAAA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2" y="-2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141C32-3F9B-B05C-66FC-ED7401AFBA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7666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9FDB0FF0-5D73-5901-7DD8-B0A9F189C60A}"/>
              </a:ext>
            </a:extLst>
          </p:cNvPr>
          <p:cNvSpPr/>
          <p:nvPr/>
        </p:nvSpPr>
        <p:spPr>
          <a:xfrm>
            <a:off x="362953" y="1586161"/>
            <a:ext cx="7118681" cy="2406315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417093" y="269816"/>
            <a:ext cx="10515600" cy="1325563"/>
          </a:xfrm>
        </p:spPr>
        <p:txBody>
          <a:bodyPr spcFirstLastPara="1" vert="horz" lIns="121900" tIns="121900" rIns="121900" bIns="121900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/>
              <a:t>Brief Project Summary</a:t>
            </a:r>
            <a:endParaRPr lang="en-US"/>
          </a:p>
        </p:txBody>
      </p:sp>
      <p:sp>
        <p:nvSpPr>
          <p:cNvPr id="67" name="Google Shape;67;p15"/>
          <p:cNvSpPr txBox="1">
            <a:spLocks noGrp="1"/>
          </p:cNvSpPr>
          <p:nvPr>
            <p:ph sz="half" idx="1"/>
          </p:nvPr>
        </p:nvSpPr>
        <p:spPr>
          <a:xfrm>
            <a:off x="362952" y="1597916"/>
            <a:ext cx="6949440" cy="2394561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vert="horz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-US" sz="3200">
                <a:latin typeface="Arial"/>
                <a:cs typeface="Arial"/>
              </a:rPr>
              <a:t>Develop a device that is remotely controlled and can be operated to perform fuse switching operations for restoration purposes </a:t>
            </a:r>
            <a:endParaRPr lang="en-US" sz="3200">
              <a:cs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2B3F6-CF89-298D-F4EC-5F71B758C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678" y="1144262"/>
            <a:ext cx="3810129" cy="37525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F79515-D06F-551B-1246-F624D568E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</a:t>
            </a:fld>
            <a:endParaRPr lang="e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A8B5EE-982E-B552-5C93-BDF18FCD70E8}"/>
              </a:ext>
            </a:extLst>
          </p:cNvPr>
          <p:cNvSpPr txBox="1"/>
          <p:nvPr/>
        </p:nvSpPr>
        <p:spPr>
          <a:xfrm>
            <a:off x="4792578" y="6201276"/>
            <a:ext cx="29326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/>
            <a:r>
              <a:rPr lang="en-US" sz="2000">
                <a:solidFill>
                  <a:prstClr val="black"/>
                </a:solidFill>
                <a:latin typeface="Times New Roman"/>
                <a:cs typeface="Calibri"/>
              </a:rPr>
              <a:t>Garfield Murphy</a:t>
            </a:r>
            <a:endParaRPr lang="en-US" sz="2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22">
            <a:extLst>
              <a:ext uri="{FF2B5EF4-FFF2-40B4-BE49-F238E27FC236}">
                <a16:creationId xmlns:a16="http://schemas.microsoft.com/office/drawing/2014/main" id="{EF493D0F-342A-AB4A-2BD5-3943ABC0E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375" y="1335327"/>
            <a:ext cx="2657735" cy="128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Key Goals</a:t>
            </a:r>
            <a:endParaRPr/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0F8324A5-0027-5EA4-8041-E8D6FFBEB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721" y="2789185"/>
            <a:ext cx="3464041" cy="346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025702E8-0E52-0083-7696-BDB59B289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3796" y="2844041"/>
            <a:ext cx="26416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0D5C462-0EAC-149F-77BD-A4F4D7B3D73B}"/>
              </a:ext>
            </a:extLst>
          </p:cNvPr>
          <p:cNvGrpSpPr/>
          <p:nvPr/>
        </p:nvGrpSpPr>
        <p:grpSpPr>
          <a:xfrm>
            <a:off x="10344042" y="3824248"/>
            <a:ext cx="1158469" cy="776056"/>
            <a:chOff x="7625482" y="2960211"/>
            <a:chExt cx="868852" cy="582042"/>
          </a:xfrm>
        </p:grpSpPr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49AC82BB-055A-93E8-BE3D-FC99C66BA3D7}"/>
                </a:ext>
              </a:extLst>
            </p:cNvPr>
            <p:cNvSpPr/>
            <p:nvPr/>
          </p:nvSpPr>
          <p:spPr>
            <a:xfrm rot="18303611">
              <a:off x="7497597" y="3088097"/>
              <a:ext cx="533535" cy="277766"/>
            </a:xfrm>
            <a:prstGeom prst="arc">
              <a:avLst>
                <a:gd name="adj1" fmla="val 18530355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1E0E79A9-3936-02AF-B361-3D3DF7635CE4}"/>
                </a:ext>
              </a:extLst>
            </p:cNvPr>
            <p:cNvSpPr/>
            <p:nvPr/>
          </p:nvSpPr>
          <p:spPr>
            <a:xfrm rot="3296389" flipH="1">
              <a:off x="8088683" y="3088096"/>
              <a:ext cx="533535" cy="277766"/>
            </a:xfrm>
            <a:prstGeom prst="arc">
              <a:avLst>
                <a:gd name="adj1" fmla="val 18530355"/>
                <a:gd name="adj2" fmla="val 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415680B-E01B-B289-E148-F67B6A79F562}"/>
                </a:ext>
              </a:extLst>
            </p:cNvPr>
            <p:cNvGrpSpPr/>
            <p:nvPr/>
          </p:nvGrpSpPr>
          <p:grpSpPr>
            <a:xfrm>
              <a:off x="7772314" y="3100065"/>
              <a:ext cx="581935" cy="442188"/>
              <a:chOff x="7772314" y="3100065"/>
              <a:chExt cx="581935" cy="442188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E57BD67-8829-5488-0854-30329280B9FD}"/>
                  </a:ext>
                </a:extLst>
              </p:cNvPr>
              <p:cNvSpPr/>
              <p:nvPr/>
            </p:nvSpPr>
            <p:spPr>
              <a:xfrm>
                <a:off x="7772314" y="3110066"/>
                <a:ext cx="191729" cy="11691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0D33D6C-7226-6001-C99F-7E63AADBE063}"/>
                  </a:ext>
                </a:extLst>
              </p:cNvPr>
              <p:cNvSpPr/>
              <p:nvPr/>
            </p:nvSpPr>
            <p:spPr>
              <a:xfrm>
                <a:off x="8162520" y="3100065"/>
                <a:ext cx="191729" cy="116912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284A3A70-E392-39EE-CE1F-F19AB17714C5}"/>
                  </a:ext>
                </a:extLst>
              </p:cNvPr>
              <p:cNvSpPr/>
              <p:nvPr/>
            </p:nvSpPr>
            <p:spPr>
              <a:xfrm>
                <a:off x="7861430" y="3392052"/>
                <a:ext cx="396955" cy="150201"/>
              </a:xfrm>
              <a:custGeom>
                <a:avLst/>
                <a:gdLst>
                  <a:gd name="connsiteX0" fmla="*/ 0 w 848032"/>
                  <a:gd name="connsiteY0" fmla="*/ 0 h 109818"/>
                  <a:gd name="connsiteX1" fmla="*/ 250722 w 848032"/>
                  <a:gd name="connsiteY1" fmla="*/ 88490 h 109818"/>
                  <a:gd name="connsiteX2" fmla="*/ 589935 w 848032"/>
                  <a:gd name="connsiteY2" fmla="*/ 103239 h 109818"/>
                  <a:gd name="connsiteX3" fmla="*/ 848032 w 848032"/>
                  <a:gd name="connsiteY3" fmla="*/ 0 h 109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8032" h="109818">
                    <a:moveTo>
                      <a:pt x="0" y="0"/>
                    </a:moveTo>
                    <a:cubicBezTo>
                      <a:pt x="76200" y="35642"/>
                      <a:pt x="152400" y="71284"/>
                      <a:pt x="250722" y="88490"/>
                    </a:cubicBezTo>
                    <a:cubicBezTo>
                      <a:pt x="349044" y="105696"/>
                      <a:pt x="490383" y="117987"/>
                      <a:pt x="589935" y="103239"/>
                    </a:cubicBezTo>
                    <a:cubicBezTo>
                      <a:pt x="689487" y="88491"/>
                      <a:pt x="768759" y="44245"/>
                      <a:pt x="848032" y="0"/>
                    </a:cubicBezTo>
                  </a:path>
                </a:pathLst>
              </a:cu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EF2035F-4FA6-608C-0B9D-32F9C2247C08}"/>
              </a:ext>
            </a:extLst>
          </p:cNvPr>
          <p:cNvGrpSpPr/>
          <p:nvPr/>
        </p:nvGrpSpPr>
        <p:grpSpPr>
          <a:xfrm>
            <a:off x="10325362" y="3823812"/>
            <a:ext cx="1158469" cy="740704"/>
            <a:chOff x="9675660" y="3770849"/>
            <a:chExt cx="868852" cy="55552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30B2B10-6051-5C67-2615-ADEB695363E2}"/>
                </a:ext>
              </a:extLst>
            </p:cNvPr>
            <p:cNvSpPr/>
            <p:nvPr/>
          </p:nvSpPr>
          <p:spPr>
            <a:xfrm flipV="1">
              <a:off x="9925619" y="4176176"/>
              <a:ext cx="396955" cy="150201"/>
            </a:xfrm>
            <a:custGeom>
              <a:avLst/>
              <a:gdLst>
                <a:gd name="connsiteX0" fmla="*/ 0 w 848032"/>
                <a:gd name="connsiteY0" fmla="*/ 0 h 109818"/>
                <a:gd name="connsiteX1" fmla="*/ 250722 w 848032"/>
                <a:gd name="connsiteY1" fmla="*/ 88490 h 109818"/>
                <a:gd name="connsiteX2" fmla="*/ 589935 w 848032"/>
                <a:gd name="connsiteY2" fmla="*/ 103239 h 109818"/>
                <a:gd name="connsiteX3" fmla="*/ 848032 w 848032"/>
                <a:gd name="connsiteY3" fmla="*/ 0 h 109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8032" h="109818">
                  <a:moveTo>
                    <a:pt x="0" y="0"/>
                  </a:moveTo>
                  <a:cubicBezTo>
                    <a:pt x="76200" y="35642"/>
                    <a:pt x="152400" y="71284"/>
                    <a:pt x="250722" y="88490"/>
                  </a:cubicBezTo>
                  <a:cubicBezTo>
                    <a:pt x="349044" y="105696"/>
                    <a:pt x="490383" y="117987"/>
                    <a:pt x="589935" y="103239"/>
                  </a:cubicBezTo>
                  <a:cubicBezTo>
                    <a:pt x="689487" y="88491"/>
                    <a:pt x="768759" y="44245"/>
                    <a:pt x="848032" y="0"/>
                  </a:cubicBezTo>
                </a:path>
              </a:pathLst>
            </a:cu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A6FFE7F-0873-9CF9-9BA9-4C05E867635C}"/>
                </a:ext>
              </a:extLst>
            </p:cNvPr>
            <p:cNvGrpSpPr/>
            <p:nvPr/>
          </p:nvGrpSpPr>
          <p:grpSpPr>
            <a:xfrm>
              <a:off x="9675660" y="3770849"/>
              <a:ext cx="868852" cy="533536"/>
              <a:chOff x="7625482" y="2960211"/>
              <a:chExt cx="868852" cy="533536"/>
            </a:xfrm>
          </p:grpSpPr>
          <p:sp>
            <p:nvSpPr>
              <p:cNvPr id="24" name="Arc 23">
                <a:extLst>
                  <a:ext uri="{FF2B5EF4-FFF2-40B4-BE49-F238E27FC236}">
                    <a16:creationId xmlns:a16="http://schemas.microsoft.com/office/drawing/2014/main" id="{63348CC5-E3D0-7A8D-1D27-28D55BFAED6B}"/>
                  </a:ext>
                </a:extLst>
              </p:cNvPr>
              <p:cNvSpPr/>
              <p:nvPr/>
            </p:nvSpPr>
            <p:spPr>
              <a:xfrm rot="18303611">
                <a:off x="7497597" y="3088097"/>
                <a:ext cx="533535" cy="277766"/>
              </a:xfrm>
              <a:prstGeom prst="arc">
                <a:avLst>
                  <a:gd name="adj1" fmla="val 18530355"/>
                  <a:gd name="adj2" fmla="val 0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5" name="Arc 24">
                <a:extLst>
                  <a:ext uri="{FF2B5EF4-FFF2-40B4-BE49-F238E27FC236}">
                    <a16:creationId xmlns:a16="http://schemas.microsoft.com/office/drawing/2014/main" id="{4B04083C-3E1B-9876-FD1B-536A62108EF7}"/>
                  </a:ext>
                </a:extLst>
              </p:cNvPr>
              <p:cNvSpPr/>
              <p:nvPr/>
            </p:nvSpPr>
            <p:spPr>
              <a:xfrm rot="3296389" flipH="1">
                <a:off x="8088683" y="3088096"/>
                <a:ext cx="533535" cy="277766"/>
              </a:xfrm>
              <a:prstGeom prst="arc">
                <a:avLst>
                  <a:gd name="adj1" fmla="val 18530355"/>
                  <a:gd name="adj2" fmla="val 0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FA2BC761-C236-F70D-ACD7-3E3D4B3AC21A}"/>
                  </a:ext>
                </a:extLst>
              </p:cNvPr>
              <p:cNvGrpSpPr/>
              <p:nvPr/>
            </p:nvGrpSpPr>
            <p:grpSpPr>
              <a:xfrm>
                <a:off x="7794769" y="3108706"/>
                <a:ext cx="549198" cy="116912"/>
                <a:chOff x="7794769" y="3108706"/>
                <a:chExt cx="549198" cy="116912"/>
              </a:xfrm>
            </p:grpSpPr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8676B4C2-3F17-831A-E32B-E2E8FA9371EF}"/>
                    </a:ext>
                  </a:extLst>
                </p:cNvPr>
                <p:cNvSpPr/>
                <p:nvPr/>
              </p:nvSpPr>
              <p:spPr>
                <a:xfrm>
                  <a:off x="7794769" y="3108706"/>
                  <a:ext cx="191729" cy="11691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D6761950-A000-7145-CB15-8E3A2B4DC69B}"/>
                    </a:ext>
                  </a:extLst>
                </p:cNvPr>
                <p:cNvSpPr/>
                <p:nvPr/>
              </p:nvSpPr>
              <p:spPr>
                <a:xfrm>
                  <a:off x="8152238" y="3108706"/>
                  <a:ext cx="191729" cy="116912"/>
                </a:xfrm>
                <a:prstGeom prst="ellips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</p:grpSp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2A7208C8-1A0B-48E8-F6DD-496B6E3EA9BF}"/>
              </a:ext>
            </a:extLst>
          </p:cNvPr>
          <p:cNvSpPr/>
          <p:nvPr/>
        </p:nvSpPr>
        <p:spPr>
          <a:xfrm>
            <a:off x="4122233" y="4212277"/>
            <a:ext cx="3157928" cy="1214495"/>
          </a:xfrm>
          <a:prstGeom prst="roundRect">
            <a:avLst>
              <a:gd name="adj" fmla="val 50000"/>
            </a:avLst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>
              <a:spcAft>
                <a:spcPts val="1600"/>
              </a:spcAft>
            </a:pPr>
            <a:endParaRPr lang="en-US" sz="2400">
              <a:latin typeface="Arial"/>
              <a:cs typeface="Arial"/>
            </a:endParaRPr>
          </a:p>
          <a:p>
            <a:pPr algn="ctr">
              <a:spcAft>
                <a:spcPts val="1600"/>
              </a:spcAft>
            </a:pPr>
            <a:r>
              <a:rPr lang="en-US" sz="2133">
                <a:solidFill>
                  <a:schemeClr val="tx1"/>
                </a:solidFill>
                <a:latin typeface="Arial"/>
                <a:cs typeface="Arial"/>
              </a:rPr>
              <a:t>Easy Operation &amp; </a:t>
            </a:r>
          </a:p>
          <a:p>
            <a:pPr algn="ctr">
              <a:spcAft>
                <a:spcPts val="1600"/>
              </a:spcAft>
            </a:pPr>
            <a:r>
              <a:rPr lang="en-US" sz="2133">
                <a:solidFill>
                  <a:schemeClr val="tx1"/>
                </a:solidFill>
                <a:latin typeface="Arial"/>
                <a:cs typeface="Arial"/>
              </a:rPr>
              <a:t>User Friendly </a:t>
            </a:r>
          </a:p>
          <a:p>
            <a:pPr algn="ctr"/>
            <a:endParaRPr lang="en-US" sz="2400"/>
          </a:p>
        </p:txBody>
      </p:sp>
      <p:sp>
        <p:nvSpPr>
          <p:cNvPr id="2079" name="Rectangle: Rounded Corners 2078">
            <a:extLst>
              <a:ext uri="{FF2B5EF4-FFF2-40B4-BE49-F238E27FC236}">
                <a16:creationId xmlns:a16="http://schemas.microsoft.com/office/drawing/2014/main" id="{A6256B81-F594-2712-42F1-0BE48E8575E9}"/>
              </a:ext>
            </a:extLst>
          </p:cNvPr>
          <p:cNvSpPr/>
          <p:nvPr/>
        </p:nvSpPr>
        <p:spPr>
          <a:xfrm>
            <a:off x="4122233" y="1356967"/>
            <a:ext cx="3159744" cy="1237628"/>
          </a:xfrm>
          <a:prstGeom prst="roundRect">
            <a:avLst>
              <a:gd name="adj" fmla="val 50000"/>
            </a:avLst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>
              <a:spcAft>
                <a:spcPts val="1600"/>
              </a:spcAft>
            </a:pPr>
            <a:endParaRPr lang="en-US" sz="2133">
              <a:solidFill>
                <a:schemeClr val="tx1"/>
              </a:solidFill>
              <a:latin typeface="Arial"/>
              <a:cs typeface="Arial"/>
            </a:endParaRPr>
          </a:p>
          <a:p>
            <a:pPr algn="ctr">
              <a:spcAft>
                <a:spcPts val="1600"/>
              </a:spcAft>
            </a:pPr>
            <a:r>
              <a:rPr lang="en-US" sz="2133">
                <a:solidFill>
                  <a:schemeClr val="tx1"/>
                </a:solidFill>
                <a:latin typeface="Arial"/>
                <a:cs typeface="Arial"/>
              </a:rPr>
              <a:t>Fuse Switching and</a:t>
            </a:r>
          </a:p>
          <a:p>
            <a:pPr algn="ctr">
              <a:spcAft>
                <a:spcPts val="1600"/>
              </a:spcAft>
            </a:pPr>
            <a:r>
              <a:rPr lang="en-US" sz="2133">
                <a:solidFill>
                  <a:schemeClr val="tx1"/>
                </a:solidFill>
                <a:latin typeface="Arial"/>
                <a:cs typeface="Arial"/>
              </a:rPr>
              <a:t> Restoration </a:t>
            </a:r>
          </a:p>
          <a:p>
            <a:pPr algn="ctr"/>
            <a:endParaRPr lang="en-US" sz="2400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18EC0175-7DBC-80E7-78B9-97E7F2E96E20}"/>
              </a:ext>
            </a:extLst>
          </p:cNvPr>
          <p:cNvSpPr/>
          <p:nvPr/>
        </p:nvSpPr>
        <p:spPr>
          <a:xfrm>
            <a:off x="4127749" y="2796189"/>
            <a:ext cx="3157928" cy="1214495"/>
          </a:xfrm>
          <a:prstGeom prst="roundRect">
            <a:avLst>
              <a:gd name="adj" fmla="val 50000"/>
            </a:avLst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/>
              <a:cs typeface="Arial"/>
            </a:endParaRPr>
          </a:p>
          <a:p>
            <a:pPr algn="ctr"/>
            <a:r>
              <a:rPr lang="en-US" sz="2133">
                <a:solidFill>
                  <a:schemeClr val="tx1"/>
                </a:solidFill>
                <a:latin typeface="Arial"/>
                <a:cs typeface="Arial"/>
              </a:rPr>
              <a:t>Easily Transportable</a:t>
            </a:r>
          </a:p>
          <a:p>
            <a:pPr algn="ctr"/>
            <a:endParaRPr lang="en-US" sz="2400"/>
          </a:p>
        </p:txBody>
      </p:sp>
      <p:pic>
        <p:nvPicPr>
          <p:cNvPr id="80" name="Picture 22">
            <a:extLst>
              <a:ext uri="{FF2B5EF4-FFF2-40B4-BE49-F238E27FC236}">
                <a16:creationId xmlns:a16="http://schemas.microsoft.com/office/drawing/2014/main" id="{9276619C-4684-F572-8207-4D145B7A4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814" y="4302535"/>
            <a:ext cx="2657735" cy="128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2">
            <a:extLst>
              <a:ext uri="{FF2B5EF4-FFF2-40B4-BE49-F238E27FC236}">
                <a16:creationId xmlns:a16="http://schemas.microsoft.com/office/drawing/2014/main" id="{11DC5BAF-80A4-2976-36D0-45CB052FD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482" y="2822139"/>
            <a:ext cx="2657735" cy="128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1AFFDFFA-4A40-2C49-3540-8E03362398F6}"/>
              </a:ext>
            </a:extLst>
          </p:cNvPr>
          <p:cNvSpPr txBox="1"/>
          <p:nvPr/>
        </p:nvSpPr>
        <p:spPr>
          <a:xfrm>
            <a:off x="1866998" y="1730272"/>
            <a:ext cx="596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Bahnschrift SemiBold" panose="020B0502040204020203" pitchFamily="34" charset="0"/>
              </a:rPr>
              <a:t>1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8C9AE0B-7C11-357E-1A4B-95C5236558EB}"/>
              </a:ext>
            </a:extLst>
          </p:cNvPr>
          <p:cNvSpPr txBox="1"/>
          <p:nvPr/>
        </p:nvSpPr>
        <p:spPr>
          <a:xfrm>
            <a:off x="1867107" y="3157214"/>
            <a:ext cx="666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Bahnschrift SemiBold" panose="020B0502040204020203" pitchFamily="34" charset="0"/>
              </a:rPr>
              <a:t>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654FA62-24FB-4B1B-9544-86B75BA2B6A6}"/>
              </a:ext>
            </a:extLst>
          </p:cNvPr>
          <p:cNvSpPr txBox="1"/>
          <p:nvPr/>
        </p:nvSpPr>
        <p:spPr>
          <a:xfrm>
            <a:off x="1867106" y="4698120"/>
            <a:ext cx="666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Bahnschrift SemiBold" panose="020B0502040204020203" pitchFamily="34" charset="0"/>
              </a:rPr>
              <a:t>3</a:t>
            </a:r>
          </a:p>
        </p:txBody>
      </p:sp>
      <p:pic>
        <p:nvPicPr>
          <p:cNvPr id="89" name="Picture 24">
            <a:extLst>
              <a:ext uri="{FF2B5EF4-FFF2-40B4-BE49-F238E27FC236}">
                <a16:creationId xmlns:a16="http://schemas.microsoft.com/office/drawing/2014/main" id="{06DAB0CF-5C36-852E-2BAF-7C0E2FAC3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3157" y="1119857"/>
            <a:ext cx="2998164" cy="299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220A5310-9FE8-D037-512F-56989A0B28E9}"/>
              </a:ext>
            </a:extLst>
          </p:cNvPr>
          <p:cNvGrpSpPr/>
          <p:nvPr/>
        </p:nvGrpSpPr>
        <p:grpSpPr>
          <a:xfrm>
            <a:off x="7123685" y="159050"/>
            <a:ext cx="3833961" cy="2998164"/>
            <a:chOff x="5342763" y="119287"/>
            <a:chExt cx="2875471" cy="2248623"/>
          </a:xfrm>
        </p:grpSpPr>
        <p:pic>
          <p:nvPicPr>
            <p:cNvPr id="88" name="Picture 24">
              <a:extLst>
                <a:ext uri="{FF2B5EF4-FFF2-40B4-BE49-F238E27FC236}">
                  <a16:creationId xmlns:a16="http://schemas.microsoft.com/office/drawing/2014/main" id="{3C8DFA20-6E7F-D73E-A846-44A570DF1C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2763" y="119287"/>
              <a:ext cx="2248623" cy="2248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437560F8-1D4F-A150-06C3-11CC79ABDCB5}"/>
                </a:ext>
              </a:extLst>
            </p:cNvPr>
            <p:cNvSpPr/>
            <p:nvPr/>
          </p:nvSpPr>
          <p:spPr>
            <a:xfrm rot="20967438">
              <a:off x="5651211" y="814170"/>
              <a:ext cx="2516019" cy="8207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pic>
          <p:nvPicPr>
            <p:cNvPr id="90" name="Picture 26">
              <a:extLst>
                <a:ext uri="{FF2B5EF4-FFF2-40B4-BE49-F238E27FC236}">
                  <a16:creationId xmlns:a16="http://schemas.microsoft.com/office/drawing/2014/main" id="{4066ED5C-E3F4-E1E0-6D7F-068E2DAFF1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0203" y="604120"/>
              <a:ext cx="2598031" cy="1231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921D9E-49D8-4EC2-B9DA-02832BFAA29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D5894D-6F2B-4850-20F6-330533A89794}"/>
              </a:ext>
            </a:extLst>
          </p:cNvPr>
          <p:cNvSpPr txBox="1"/>
          <p:nvPr/>
        </p:nvSpPr>
        <p:spPr>
          <a:xfrm>
            <a:off x="4792578" y="6201276"/>
            <a:ext cx="29326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/>
            <a:r>
              <a:rPr lang="en-US" sz="2000">
                <a:solidFill>
                  <a:prstClr val="black"/>
                </a:solidFill>
                <a:latin typeface="Times New Roman"/>
                <a:cs typeface="Calibri"/>
              </a:rPr>
              <a:t>Garfield Murphy</a:t>
            </a:r>
            <a:endParaRPr lang="en-US" sz="2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85477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-2.5E-6 0.00031 C 0.00573 0.01142 0.01146 0.02315 0.01754 0.03426 C 0.03195 0.05988 0.02952 0.05216 0.04306 0.07284 C 0.04549 0.07655 0.04722 0.08087 0.04983 0.08457 C 0.05938 0.09908 0.06893 0.11142 0.08091 0.12315 C 0.08559 0.12809 0.09115 0.13149 0.09636 0.13611 C 0.10434 0.14321 0.11146 0.15155 0.11962 0.15772 C 0.16094 0.18828 0.22518 0.22192 0.26372 0.24352 C 0.31302 0.2713 0.32066 0.27655 0.36702 0.29661 C 0.39011 0.30679 0.38507 0.30525 0.40018 0.30834 C 0.40608 0.30772 0.41198 0.30772 0.41806 0.30679 C 0.42066 0.30618 0.42309 0.30463 0.4257 0.30402 C 0.42761 0.3034 0.42952 0.30309 0.43125 0.30247 C 0.43646 0.30093 0.44358 0.29846 0.44913 0.29815 C 0.46007 0.29723 0.47136 0.29723 0.48229 0.29661 C 0.4915 0.29383 0.49115 0.29784 0.49115 0.29229 L 0.49358 0.29537 " pathEditMode="relative" rAng="0" ptsTypes="AAAAAAAAAAAAAAAAAA">
                                      <p:cBhvr>
                                        <p:cTn id="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70" y="154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42 0.05186 L -0.06025 0.05216 C -0.06077 0.04599 -0.06094 0.04044 -0.06129 0.03488 C -0.06233 0.02439 -0.06372 0.02223 -0.06545 0.01204 C -0.0658 0.00988 -0.06563 0.00741 -0.06615 0.00618 C -0.06684 0.00278 -0.06806 0.00031 -0.06893 -0.00308 C -0.075 -0.03086 -0.06337 0.0105 -0.0724 -0.025 C -0.07361 -0.03055 -0.0757 -0.03426 -0.07691 -0.03981 C -0.0783 -0.04444 -0.07865 -0.05061 -0.08021 -0.05555 C -0.09236 -0.09321 -0.0908 -0.08117 -0.10122 -0.10926 C -0.10417 -0.11605 -0.10608 -0.12345 -0.10903 -0.13024 C -0.11424 -0.14228 -0.12014 -0.15277 -0.12587 -0.16327 L -0.13455 -0.18117 C -0.13664 -0.18487 -0.13802 -0.18827 -0.13976 -0.19074 C -0.14202 -0.19444 -0.14427 -0.1966 -0.14618 -0.2 C -0.1507 -0.20709 -0.16927 -0.24074 -0.17518 -0.24629 C -0.18351 -0.25493 -0.18455 -0.25648 -0.19393 -0.26419 C -0.19636 -0.26635 -0.19879 -0.26728 -0.20105 -0.26913 C -0.21355 -0.28148 -0.20417 -0.27284 -0.23646 -0.28611 C -0.24028 -0.28734 -0.24375 -0.28858 -0.24723 -0.2895 C -0.2507 -0.2895 -0.25417 -0.29074 -0.25782 -0.29012 C -0.26129 -0.29012 -0.26476 -0.2895 -0.26806 -0.28919 C -0.27761 -0.28765 -0.28802 -0.28518 -0.29723 -0.2824 C -0.30764 -0.27932 -0.32032 -0.27407 -0.32917 -0.26666 C -0.35122 -0.2466 -0.32379 -0.2716 -0.34688 -0.24784 C -0.35035 -0.24444 -0.354 -0.24197 -0.35747 -0.23858 C -0.36667 -0.22777 -0.37205 -0.21882 -0.38004 -0.20586 C -0.38143 -0.2037 -0.38299 -0.20061 -0.3842 -0.19784 C -0.38681 -0.19444 -0.38941 -0.1895 -0.39184 -0.18642 C -0.39271 -0.18611 -0.39341 -0.18487 -0.39393 -0.18426 C -0.39584 -0.17932 -0.39532 -0.18055 -0.39861 -0.17623 C -0.39948 -0.1753 -0.4007 -0.17438 -0.40139 -0.17314 C -0.40278 -0.17129 -0.40365 -0.16913 -0.40504 -0.16728 C -0.40591 -0.16605 -0.40695 -0.16605 -0.40799 -0.16419 C -0.41181 -0.15802 -0.41146 -0.15555 -0.41476 -0.15123 C -0.41545 -0.15092 -0.41615 -0.1503 -0.41667 -0.14938 C -0.41736 -0.14753 -0.41771 -0.14598 -0.41858 -0.14413 C -0.41893 -0.1429 -0.41927 -0.14166 -0.41962 -0.14043 C -0.42032 -0.13888 -0.42032 -0.13734 -0.42049 -0.13611 L -0.41927 -0.14012 " pathEditMode="relative" rAng="900000" ptsTypes="AAAAAAAAAAAAAAAAAAAAAAAAAAAAAAAAAAAAAAAA">
                                      <p:cBhvr>
                                        <p:cTn id="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19" y="-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195A8-B259-8434-F7A6-275733B5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/>
              <a:t>Markets, Stakeholders, Assumptions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592B1-BB68-95A6-73A4-862ACE82CA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0AA438-5490-3A00-7870-779FDD976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89" y="1948252"/>
            <a:ext cx="1569521" cy="1569521"/>
          </a:xfrm>
          <a:prstGeom prst="rect">
            <a:avLst/>
          </a:prstGeom>
        </p:spPr>
      </p:pic>
      <p:pic>
        <p:nvPicPr>
          <p:cNvPr id="6" name="Picture 2" descr="City of Tallahassee Utilities | City of Tallahassee Utilities Homepage">
            <a:extLst>
              <a:ext uri="{FF2B5EF4-FFF2-40B4-BE49-F238E27FC236}">
                <a16:creationId xmlns:a16="http://schemas.microsoft.com/office/drawing/2014/main" id="{9B6D35B3-DDA3-E6D0-BE66-8B4E7F9B6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830" y="4234599"/>
            <a:ext cx="3723588" cy="70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93DC14E-90C9-1A00-8F23-F2DCCFCD13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626614"/>
              </p:ext>
            </p:extLst>
          </p:nvPr>
        </p:nvGraphicFramePr>
        <p:xfrm>
          <a:off x="3585580" y="2391691"/>
          <a:ext cx="4915572" cy="20459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9131">
                  <a:extLst>
                    <a:ext uri="{9D8B030D-6E8A-4147-A177-3AD203B41FA5}">
                      <a16:colId xmlns:a16="http://schemas.microsoft.com/office/drawing/2014/main" val="3343738634"/>
                    </a:ext>
                  </a:extLst>
                </a:gridCol>
                <a:gridCol w="1150139">
                  <a:extLst>
                    <a:ext uri="{9D8B030D-6E8A-4147-A177-3AD203B41FA5}">
                      <a16:colId xmlns:a16="http://schemas.microsoft.com/office/drawing/2014/main" val="1352120078"/>
                    </a:ext>
                  </a:extLst>
                </a:gridCol>
                <a:gridCol w="1150139">
                  <a:extLst>
                    <a:ext uri="{9D8B030D-6E8A-4147-A177-3AD203B41FA5}">
                      <a16:colId xmlns:a16="http://schemas.microsoft.com/office/drawing/2014/main" val="1910110642"/>
                    </a:ext>
                  </a:extLst>
                </a:gridCol>
                <a:gridCol w="985084">
                  <a:extLst>
                    <a:ext uri="{9D8B030D-6E8A-4147-A177-3AD203B41FA5}">
                      <a16:colId xmlns:a16="http://schemas.microsoft.com/office/drawing/2014/main" val="1670509640"/>
                    </a:ext>
                  </a:extLst>
                </a:gridCol>
                <a:gridCol w="1041079">
                  <a:extLst>
                    <a:ext uri="{9D8B030D-6E8A-4147-A177-3AD203B41FA5}">
                      <a16:colId xmlns:a16="http://schemas.microsoft.com/office/drawing/2014/main" val="3355261323"/>
                    </a:ext>
                  </a:extLst>
                </a:gridCol>
              </a:tblGrid>
              <a:tr h="26994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>
                        <a:solidFill>
                          <a:srgbClr val="FFFFFF"/>
                        </a:solidFill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35316" marR="353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FFFFFF"/>
                          </a:solidFill>
                          <a:effectLst/>
                          <a:latin typeface="Arial  "/>
                        </a:rPr>
                        <a:t>Investors</a:t>
                      </a:r>
                      <a:endParaRPr lang="en-US" sz="900">
                        <a:solidFill>
                          <a:srgbClr val="FFFFFF"/>
                        </a:solidFill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35316" marR="353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FFFFFF"/>
                          </a:solidFill>
                          <a:effectLst/>
                          <a:latin typeface="Arial  "/>
                        </a:rPr>
                        <a:t>Decision-Makers</a:t>
                      </a:r>
                      <a:endParaRPr lang="en-US" sz="900">
                        <a:solidFill>
                          <a:srgbClr val="FFFFFF"/>
                        </a:solidFill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35316" marR="353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FFFFFF"/>
                          </a:solidFill>
                          <a:effectLst/>
                          <a:latin typeface="Arial  "/>
                        </a:rPr>
                        <a:t>Advisers</a:t>
                      </a:r>
                      <a:endParaRPr lang="en-US" sz="900">
                        <a:solidFill>
                          <a:srgbClr val="FFFFFF"/>
                        </a:solidFill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35316" marR="353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FFFFFF"/>
                          </a:solidFill>
                          <a:effectLst/>
                          <a:latin typeface="Arial  "/>
                        </a:rPr>
                        <a:t>Receivers</a:t>
                      </a:r>
                      <a:endParaRPr lang="en-US" sz="900">
                        <a:solidFill>
                          <a:srgbClr val="FFFFFF"/>
                        </a:solidFill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35316" marR="353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5261785"/>
                  </a:ext>
                </a:extLst>
              </a:tr>
              <a:tr h="42333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Sponsor</a:t>
                      </a:r>
                      <a:endParaRPr lang="en-US" sz="9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35316" marR="353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Florida Power and Light, NextEra Energy</a:t>
                      </a:r>
                      <a:endParaRPr lang="en-US" sz="9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35316" marR="35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Florida Power and Light, NextEra Energy</a:t>
                      </a:r>
                      <a:endParaRPr lang="en-US" sz="9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35316" marR="35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Scarlett Luis (Engineer at FPL)</a:t>
                      </a:r>
                      <a:endParaRPr lang="en-US" sz="9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35316" marR="35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Florida Power and Light, NextEra Energy</a:t>
                      </a:r>
                      <a:endParaRPr lang="en-US" sz="9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35316" marR="35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616600"/>
                  </a:ext>
                </a:extLst>
              </a:tr>
              <a:tr h="42333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Manager</a:t>
                      </a:r>
                      <a:endParaRPr lang="en-US" sz="9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35316" marR="353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Scarlett Luis (Engineer at FPL)</a:t>
                      </a:r>
                      <a:endParaRPr lang="en-US" sz="9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35316" marR="35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Scarlett Luis (Engineer at FPL)</a:t>
                      </a:r>
                      <a:endParaRPr lang="en-US" sz="9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35316" marR="35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Dr. McConomy</a:t>
                      </a:r>
                      <a:endParaRPr lang="en-US" sz="9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35316" marR="35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Florida Power and Light, NextEra Energy</a:t>
                      </a:r>
                      <a:endParaRPr lang="en-US" sz="9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35316" marR="35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998259"/>
                  </a:ext>
                </a:extLst>
              </a:tr>
              <a:tr h="423333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Experts</a:t>
                      </a:r>
                      <a:endParaRPr lang="en-US" sz="9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35316" marR="353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Florida Power and Light, NextEra Energy</a:t>
                      </a:r>
                      <a:endParaRPr lang="en-US" sz="9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35316" marR="35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Kyle Bush (FPL Project Manager)</a:t>
                      </a:r>
                      <a:endParaRPr lang="en-US" sz="9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35316" marR="35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Dr. Hruda</a:t>
                      </a:r>
                      <a:endParaRPr lang="en-US" sz="9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35316" marR="35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Florida Power and Light employed Operators</a:t>
                      </a:r>
                      <a:endParaRPr lang="en-US" sz="9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35316" marR="35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145482"/>
                  </a:ext>
                </a:extLst>
              </a:tr>
              <a:tr h="49532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Operators</a:t>
                      </a:r>
                      <a:endParaRPr lang="en-US" sz="9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35316" marR="353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Florida Power and Light, NextEra Energy</a:t>
                      </a:r>
                      <a:endParaRPr lang="en-US" sz="9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35316" marR="35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Kyle Bush (FPL Project Manager)</a:t>
                      </a:r>
                      <a:endParaRPr lang="en-US" sz="9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35316" marR="35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Kyle Bush (FPL Project Manager)</a:t>
                      </a:r>
                      <a:endParaRPr lang="en-US" sz="9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35316" marR="35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solidFill>
                            <a:srgbClr val="000000"/>
                          </a:solidFill>
                          <a:effectLst/>
                          <a:latin typeface="Arial  "/>
                        </a:rPr>
                        <a:t>Florida Power and Light employed Operators</a:t>
                      </a:r>
                      <a:endParaRPr lang="en-US" sz="900">
                        <a:effectLst/>
                        <a:latin typeface="Arial  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35316" marR="3531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664511"/>
                  </a:ext>
                </a:extLst>
              </a:tr>
            </a:tbl>
          </a:graphicData>
        </a:graphic>
      </p:graphicFrame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00F36D-B4A3-EDDF-114B-137439021BB2}"/>
              </a:ext>
            </a:extLst>
          </p:cNvPr>
          <p:cNvSpPr/>
          <p:nvPr/>
        </p:nvSpPr>
        <p:spPr>
          <a:xfrm>
            <a:off x="9144960" y="1425041"/>
            <a:ext cx="2631440" cy="589280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>
                <a:solidFill>
                  <a:srgbClr val="000000"/>
                </a:solidFill>
                <a:latin typeface="Arial  "/>
                <a:cs typeface="Calibri"/>
              </a:rPr>
              <a:t>Fuse Types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DF3DEC4-4BE1-D522-1582-A67AA1337BB3}"/>
              </a:ext>
            </a:extLst>
          </p:cNvPr>
          <p:cNvSpPr/>
          <p:nvPr/>
        </p:nvSpPr>
        <p:spPr>
          <a:xfrm>
            <a:off x="9144960" y="2285847"/>
            <a:ext cx="2631440" cy="690880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>
                <a:solidFill>
                  <a:srgbClr val="000000"/>
                </a:solidFill>
                <a:latin typeface="Arial  "/>
                <a:cs typeface="Calibri"/>
              </a:rPr>
              <a:t>Safe Weather Conditions</a:t>
            </a:r>
            <a:endParaRPr lang="en-US">
              <a:latin typeface="Arial  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F87F10D-83F9-CCF4-772B-1E5B63FF5AC3}"/>
              </a:ext>
            </a:extLst>
          </p:cNvPr>
          <p:cNvSpPr/>
          <p:nvPr/>
        </p:nvSpPr>
        <p:spPr>
          <a:xfrm>
            <a:off x="9144960" y="3248253"/>
            <a:ext cx="2631440" cy="589280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>
                <a:solidFill>
                  <a:srgbClr val="000000"/>
                </a:solidFill>
                <a:latin typeface="Arial  "/>
                <a:cs typeface="Calibri"/>
              </a:rPr>
              <a:t>Pole Sizes</a:t>
            </a:r>
            <a:endParaRPr lang="en-US" sz="3200">
              <a:latin typeface="Arial  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D310D9E-C6BA-1B92-CB8E-81866E1E9244}"/>
              </a:ext>
            </a:extLst>
          </p:cNvPr>
          <p:cNvSpPr/>
          <p:nvPr/>
        </p:nvSpPr>
        <p:spPr>
          <a:xfrm>
            <a:off x="9144960" y="4109059"/>
            <a:ext cx="2631440" cy="589280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>
                <a:solidFill>
                  <a:srgbClr val="000000"/>
                </a:solidFill>
                <a:latin typeface="Arial  "/>
                <a:cs typeface="Calibri"/>
              </a:rPr>
              <a:t>Transportation</a:t>
            </a:r>
            <a:endParaRPr lang="en-US">
              <a:latin typeface="Arial  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119D170-07F7-4F78-944C-77E3656DE291}"/>
              </a:ext>
            </a:extLst>
          </p:cNvPr>
          <p:cNvSpPr/>
          <p:nvPr/>
        </p:nvSpPr>
        <p:spPr>
          <a:xfrm>
            <a:off x="9144960" y="4970989"/>
            <a:ext cx="2631440" cy="589280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>
                <a:solidFill>
                  <a:srgbClr val="000000"/>
                </a:solidFill>
                <a:latin typeface="Arial  "/>
                <a:cs typeface="Calibri"/>
              </a:rPr>
              <a:t>Training</a:t>
            </a:r>
            <a:endParaRPr lang="en-US">
              <a:latin typeface="Arial  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198F39-8F30-8DD1-0440-6E2AB3204CA5}"/>
              </a:ext>
            </a:extLst>
          </p:cNvPr>
          <p:cNvCxnSpPr/>
          <p:nvPr/>
        </p:nvCxnSpPr>
        <p:spPr>
          <a:xfrm flipV="1">
            <a:off x="3431356" y="1159497"/>
            <a:ext cx="0" cy="4741683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7F16EA1-FED4-C6F9-0A12-4A31D62CD9EA}"/>
              </a:ext>
            </a:extLst>
          </p:cNvPr>
          <p:cNvCxnSpPr/>
          <p:nvPr/>
        </p:nvCxnSpPr>
        <p:spPr>
          <a:xfrm flipV="1">
            <a:off x="8655376" y="1159497"/>
            <a:ext cx="0" cy="4741683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5C80AFF-83BD-75C1-1BE8-C89B478738FF}"/>
              </a:ext>
            </a:extLst>
          </p:cNvPr>
          <p:cNvSpPr txBox="1"/>
          <p:nvPr/>
        </p:nvSpPr>
        <p:spPr>
          <a:xfrm>
            <a:off x="4792578" y="6201276"/>
            <a:ext cx="29326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/>
            <a:r>
              <a:rPr lang="en-US" sz="2000">
                <a:solidFill>
                  <a:prstClr val="black"/>
                </a:solidFill>
                <a:latin typeface="Times New Roman"/>
                <a:cs typeface="Calibri"/>
              </a:rPr>
              <a:t>Garfield Murphy</a:t>
            </a:r>
            <a:endParaRPr lang="en-US" sz="2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406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D8F38100-ABF8-A805-9239-D48416F92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6493" y="3520507"/>
            <a:ext cx="1585695" cy="182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59DEE1-35DF-3297-B461-CCF4CA408EC3}"/>
              </a:ext>
            </a:extLst>
          </p:cNvPr>
          <p:cNvSpPr txBox="1"/>
          <p:nvPr/>
        </p:nvSpPr>
        <p:spPr>
          <a:xfrm>
            <a:off x="133579" y="210313"/>
            <a:ext cx="3648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B7B09C"/>
                </a:solidFill>
                <a:latin typeface="Arial Black" panose="020B0A04020102020204" pitchFamily="34" charset="0"/>
              </a:rPr>
              <a:t>CUSTOMER NEEDS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ED7A69-FF84-4386-6718-B6FBE256311A}"/>
              </a:ext>
            </a:extLst>
          </p:cNvPr>
          <p:cNvSpPr txBox="1"/>
          <p:nvPr/>
        </p:nvSpPr>
        <p:spPr>
          <a:xfrm>
            <a:off x="3502152" y="219457"/>
            <a:ext cx="4764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B7B09C"/>
                </a:solidFill>
                <a:latin typeface="Arial Black" panose="020B0A04020102020204" pitchFamily="34" charset="0"/>
              </a:rPr>
              <a:t>- INTERPRETED NEEDS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834468BA-05A6-F685-EA17-6EB6E8EAA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471" y="-135570"/>
            <a:ext cx="4448705" cy="444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C04E314-0FAD-61F8-7D87-61DBEDE7D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16" y="2405608"/>
            <a:ext cx="3258331" cy="350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D7430CC-309F-BB23-DD41-D947868F9D99}"/>
              </a:ext>
            </a:extLst>
          </p:cNvPr>
          <p:cNvGrpSpPr/>
          <p:nvPr/>
        </p:nvGrpSpPr>
        <p:grpSpPr>
          <a:xfrm>
            <a:off x="1348701" y="3652061"/>
            <a:ext cx="1569824" cy="1698095"/>
            <a:chOff x="1925597" y="3755254"/>
            <a:chExt cx="1945076" cy="2104008"/>
          </a:xfrm>
          <a:gradFill flip="none" rotWithShape="1">
            <a:gsLst>
              <a:gs pos="21000">
                <a:srgbClr val="FF0000">
                  <a:tint val="66000"/>
                  <a:satMod val="160000"/>
                  <a:alpha val="86000"/>
                  <a:lumMod val="85000"/>
                </a:srgbClr>
              </a:gs>
              <a:gs pos="10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A15B015-2E12-1A73-1B1A-CA433F2FAAA9}"/>
                </a:ext>
              </a:extLst>
            </p:cNvPr>
            <p:cNvSpPr/>
            <p:nvPr/>
          </p:nvSpPr>
          <p:spPr>
            <a:xfrm>
              <a:off x="2689759" y="4971495"/>
              <a:ext cx="1003352" cy="887767"/>
            </a:xfrm>
            <a:custGeom>
              <a:avLst/>
              <a:gdLst>
                <a:gd name="connsiteX0" fmla="*/ 497324 w 1003352"/>
                <a:gd name="connsiteY0" fmla="*/ 159798 h 887767"/>
                <a:gd name="connsiteX1" fmla="*/ 497324 w 1003352"/>
                <a:gd name="connsiteY1" fmla="*/ 159798 h 887767"/>
                <a:gd name="connsiteX2" fmla="*/ 364159 w 1003352"/>
                <a:gd name="connsiteY2" fmla="*/ 204187 h 887767"/>
                <a:gd name="connsiteX3" fmla="*/ 284260 w 1003352"/>
                <a:gd name="connsiteY3" fmla="*/ 257453 h 887767"/>
                <a:gd name="connsiteX4" fmla="*/ 186606 w 1003352"/>
                <a:gd name="connsiteY4" fmla="*/ 319596 h 887767"/>
                <a:gd name="connsiteX5" fmla="*/ 35686 w 1003352"/>
                <a:gd name="connsiteY5" fmla="*/ 443884 h 887767"/>
                <a:gd name="connsiteX6" fmla="*/ 175 w 1003352"/>
                <a:gd name="connsiteY6" fmla="*/ 559293 h 887767"/>
                <a:gd name="connsiteX7" fmla="*/ 35686 w 1003352"/>
                <a:gd name="connsiteY7" fmla="*/ 790113 h 887767"/>
                <a:gd name="connsiteX8" fmla="*/ 80074 w 1003352"/>
                <a:gd name="connsiteY8" fmla="*/ 852256 h 887767"/>
                <a:gd name="connsiteX9" fmla="*/ 222117 w 1003352"/>
                <a:gd name="connsiteY9" fmla="*/ 878889 h 887767"/>
                <a:gd name="connsiteX10" fmla="*/ 399670 w 1003352"/>
                <a:gd name="connsiteY10" fmla="*/ 887767 h 887767"/>
                <a:gd name="connsiteX11" fmla="*/ 479569 w 1003352"/>
                <a:gd name="connsiteY11" fmla="*/ 878889 h 887767"/>
                <a:gd name="connsiteX12" fmla="*/ 559468 w 1003352"/>
                <a:gd name="connsiteY12" fmla="*/ 852256 h 887767"/>
                <a:gd name="connsiteX13" fmla="*/ 621612 w 1003352"/>
                <a:gd name="connsiteY13" fmla="*/ 834501 h 887767"/>
                <a:gd name="connsiteX14" fmla="*/ 683756 w 1003352"/>
                <a:gd name="connsiteY14" fmla="*/ 781235 h 887767"/>
                <a:gd name="connsiteX15" fmla="*/ 754777 w 1003352"/>
                <a:gd name="connsiteY15" fmla="*/ 745724 h 887767"/>
                <a:gd name="connsiteX16" fmla="*/ 790288 w 1003352"/>
                <a:gd name="connsiteY16" fmla="*/ 656948 h 887767"/>
                <a:gd name="connsiteX17" fmla="*/ 825798 w 1003352"/>
                <a:gd name="connsiteY17" fmla="*/ 452761 h 887767"/>
                <a:gd name="connsiteX18" fmla="*/ 887942 w 1003352"/>
                <a:gd name="connsiteY18" fmla="*/ 363985 h 887767"/>
                <a:gd name="connsiteX19" fmla="*/ 976719 w 1003352"/>
                <a:gd name="connsiteY19" fmla="*/ 266330 h 887767"/>
                <a:gd name="connsiteX20" fmla="*/ 985596 w 1003352"/>
                <a:gd name="connsiteY20" fmla="*/ 221942 h 887767"/>
                <a:gd name="connsiteX21" fmla="*/ 1003352 w 1003352"/>
                <a:gd name="connsiteY21" fmla="*/ 177554 h 887767"/>
                <a:gd name="connsiteX22" fmla="*/ 985596 w 1003352"/>
                <a:gd name="connsiteY22" fmla="*/ 71022 h 887767"/>
                <a:gd name="connsiteX23" fmla="*/ 976719 w 1003352"/>
                <a:gd name="connsiteY23" fmla="*/ 44388 h 887767"/>
                <a:gd name="connsiteX24" fmla="*/ 950086 w 1003352"/>
                <a:gd name="connsiteY24" fmla="*/ 17755 h 887767"/>
                <a:gd name="connsiteX25" fmla="*/ 870187 w 1003352"/>
                <a:gd name="connsiteY25" fmla="*/ 0 h 887767"/>
                <a:gd name="connsiteX26" fmla="*/ 737022 w 1003352"/>
                <a:gd name="connsiteY26" fmla="*/ 17755 h 887767"/>
                <a:gd name="connsiteX27" fmla="*/ 719266 w 1003352"/>
                <a:gd name="connsiteY27" fmla="*/ 35511 h 887767"/>
                <a:gd name="connsiteX28" fmla="*/ 674878 w 1003352"/>
                <a:gd name="connsiteY28" fmla="*/ 71022 h 887767"/>
                <a:gd name="connsiteX29" fmla="*/ 586101 w 1003352"/>
                <a:gd name="connsiteY29" fmla="*/ 97655 h 887767"/>
                <a:gd name="connsiteX30" fmla="*/ 541713 w 1003352"/>
                <a:gd name="connsiteY30" fmla="*/ 124288 h 887767"/>
                <a:gd name="connsiteX31" fmla="*/ 497324 w 1003352"/>
                <a:gd name="connsiteY31" fmla="*/ 159798 h 887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03352" h="887767">
                  <a:moveTo>
                    <a:pt x="497324" y="159798"/>
                  </a:moveTo>
                  <a:lnTo>
                    <a:pt x="497324" y="159798"/>
                  </a:lnTo>
                  <a:cubicBezTo>
                    <a:pt x="452936" y="174594"/>
                    <a:pt x="406694" y="184692"/>
                    <a:pt x="364159" y="204187"/>
                  </a:cubicBezTo>
                  <a:cubicBezTo>
                    <a:pt x="335061" y="217524"/>
                    <a:pt x="311098" y="240009"/>
                    <a:pt x="284260" y="257453"/>
                  </a:cubicBezTo>
                  <a:cubicBezTo>
                    <a:pt x="251910" y="278480"/>
                    <a:pt x="215643" y="294189"/>
                    <a:pt x="186606" y="319596"/>
                  </a:cubicBezTo>
                  <a:cubicBezTo>
                    <a:pt x="90193" y="403958"/>
                    <a:pt x="140416" y="362427"/>
                    <a:pt x="35686" y="443884"/>
                  </a:cubicBezTo>
                  <a:cubicBezTo>
                    <a:pt x="12629" y="489999"/>
                    <a:pt x="-1772" y="504764"/>
                    <a:pt x="175" y="559293"/>
                  </a:cubicBezTo>
                  <a:cubicBezTo>
                    <a:pt x="9162" y="810946"/>
                    <a:pt x="-2630" y="675164"/>
                    <a:pt x="35686" y="790113"/>
                  </a:cubicBezTo>
                  <a:cubicBezTo>
                    <a:pt x="48161" y="827538"/>
                    <a:pt x="34790" y="833388"/>
                    <a:pt x="80074" y="852256"/>
                  </a:cubicBezTo>
                  <a:cubicBezTo>
                    <a:pt x="113671" y="866255"/>
                    <a:pt x="186100" y="876316"/>
                    <a:pt x="222117" y="878889"/>
                  </a:cubicBezTo>
                  <a:cubicBezTo>
                    <a:pt x="281225" y="883111"/>
                    <a:pt x="340486" y="884808"/>
                    <a:pt x="399670" y="887767"/>
                  </a:cubicBezTo>
                  <a:cubicBezTo>
                    <a:pt x="426303" y="884808"/>
                    <a:pt x="453410" y="884702"/>
                    <a:pt x="479569" y="878889"/>
                  </a:cubicBezTo>
                  <a:cubicBezTo>
                    <a:pt x="506974" y="872799"/>
                    <a:pt x="532672" y="860630"/>
                    <a:pt x="559468" y="852256"/>
                  </a:cubicBezTo>
                  <a:cubicBezTo>
                    <a:pt x="580031" y="845830"/>
                    <a:pt x="600897" y="840419"/>
                    <a:pt x="621612" y="834501"/>
                  </a:cubicBezTo>
                  <a:cubicBezTo>
                    <a:pt x="642327" y="816746"/>
                    <a:pt x="661055" y="796369"/>
                    <a:pt x="683756" y="781235"/>
                  </a:cubicBezTo>
                  <a:cubicBezTo>
                    <a:pt x="705779" y="766553"/>
                    <a:pt x="735192" y="763528"/>
                    <a:pt x="754777" y="745724"/>
                  </a:cubicBezTo>
                  <a:cubicBezTo>
                    <a:pt x="775540" y="726848"/>
                    <a:pt x="783557" y="683872"/>
                    <a:pt x="790288" y="656948"/>
                  </a:cubicBezTo>
                  <a:cubicBezTo>
                    <a:pt x="798600" y="582137"/>
                    <a:pt x="801842" y="528623"/>
                    <a:pt x="825798" y="452761"/>
                  </a:cubicBezTo>
                  <a:cubicBezTo>
                    <a:pt x="834329" y="425746"/>
                    <a:pt x="872236" y="384927"/>
                    <a:pt x="887942" y="363985"/>
                  </a:cubicBezTo>
                  <a:cubicBezTo>
                    <a:pt x="950271" y="280880"/>
                    <a:pt x="907296" y="321868"/>
                    <a:pt x="976719" y="266330"/>
                  </a:cubicBezTo>
                  <a:cubicBezTo>
                    <a:pt x="979678" y="251534"/>
                    <a:pt x="981260" y="236395"/>
                    <a:pt x="985596" y="221942"/>
                  </a:cubicBezTo>
                  <a:cubicBezTo>
                    <a:pt x="990175" y="206678"/>
                    <a:pt x="1003352" y="193490"/>
                    <a:pt x="1003352" y="177554"/>
                  </a:cubicBezTo>
                  <a:cubicBezTo>
                    <a:pt x="1003352" y="141553"/>
                    <a:pt x="992656" y="106323"/>
                    <a:pt x="985596" y="71022"/>
                  </a:cubicBezTo>
                  <a:cubicBezTo>
                    <a:pt x="983761" y="61846"/>
                    <a:pt x="981910" y="52175"/>
                    <a:pt x="976719" y="44388"/>
                  </a:cubicBezTo>
                  <a:cubicBezTo>
                    <a:pt x="969755" y="33942"/>
                    <a:pt x="960987" y="23984"/>
                    <a:pt x="950086" y="17755"/>
                  </a:cubicBezTo>
                  <a:cubicBezTo>
                    <a:pt x="943339" y="13900"/>
                    <a:pt x="872864" y="536"/>
                    <a:pt x="870187" y="0"/>
                  </a:cubicBezTo>
                  <a:cubicBezTo>
                    <a:pt x="825799" y="5918"/>
                    <a:pt x="780613" y="7498"/>
                    <a:pt x="737022" y="17755"/>
                  </a:cubicBezTo>
                  <a:cubicBezTo>
                    <a:pt x="728874" y="19672"/>
                    <a:pt x="725621" y="30064"/>
                    <a:pt x="719266" y="35511"/>
                  </a:cubicBezTo>
                  <a:cubicBezTo>
                    <a:pt x="704879" y="47842"/>
                    <a:pt x="691126" y="61273"/>
                    <a:pt x="674878" y="71022"/>
                  </a:cubicBezTo>
                  <a:cubicBezTo>
                    <a:pt x="645680" y="88541"/>
                    <a:pt x="618467" y="91182"/>
                    <a:pt x="586101" y="97655"/>
                  </a:cubicBezTo>
                  <a:cubicBezTo>
                    <a:pt x="571305" y="106533"/>
                    <a:pt x="555517" y="113935"/>
                    <a:pt x="541713" y="124288"/>
                  </a:cubicBezTo>
                  <a:cubicBezTo>
                    <a:pt x="479097" y="171250"/>
                    <a:pt x="504722" y="153880"/>
                    <a:pt x="497324" y="15979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A324ED0-93DF-7A56-9DF1-6EBBCF03B062}"/>
                </a:ext>
              </a:extLst>
            </p:cNvPr>
            <p:cNvSpPr/>
            <p:nvPr/>
          </p:nvSpPr>
          <p:spPr>
            <a:xfrm>
              <a:off x="2956235" y="3755254"/>
              <a:ext cx="914438" cy="1065321"/>
            </a:xfrm>
            <a:custGeom>
              <a:avLst/>
              <a:gdLst>
                <a:gd name="connsiteX0" fmla="*/ 186460 w 914438"/>
                <a:gd name="connsiteY0" fmla="*/ 0 h 1065321"/>
                <a:gd name="connsiteX1" fmla="*/ 186460 w 914438"/>
                <a:gd name="connsiteY1" fmla="*/ 0 h 1065321"/>
                <a:gd name="connsiteX2" fmla="*/ 35540 w 914438"/>
                <a:gd name="connsiteY2" fmla="*/ 26633 h 1065321"/>
                <a:gd name="connsiteX3" fmla="*/ 35540 w 914438"/>
                <a:gd name="connsiteY3" fmla="*/ 159798 h 1065321"/>
                <a:gd name="connsiteX4" fmla="*/ 79928 w 914438"/>
                <a:gd name="connsiteY4" fmla="*/ 204187 h 1065321"/>
                <a:gd name="connsiteX5" fmla="*/ 195338 w 914438"/>
                <a:gd name="connsiteY5" fmla="*/ 301841 h 1065321"/>
                <a:gd name="connsiteX6" fmla="*/ 292992 w 914438"/>
                <a:gd name="connsiteY6" fmla="*/ 408373 h 1065321"/>
                <a:gd name="connsiteX7" fmla="*/ 319625 w 914438"/>
                <a:gd name="connsiteY7" fmla="*/ 452762 h 1065321"/>
                <a:gd name="connsiteX8" fmla="*/ 328503 w 914438"/>
                <a:gd name="connsiteY8" fmla="*/ 488272 h 1065321"/>
                <a:gd name="connsiteX9" fmla="*/ 310748 w 914438"/>
                <a:gd name="connsiteY9" fmla="*/ 692459 h 1065321"/>
                <a:gd name="connsiteX10" fmla="*/ 328503 w 914438"/>
                <a:gd name="connsiteY10" fmla="*/ 807868 h 1065321"/>
                <a:gd name="connsiteX11" fmla="*/ 355136 w 914438"/>
                <a:gd name="connsiteY11" fmla="*/ 843379 h 1065321"/>
                <a:gd name="connsiteX12" fmla="*/ 381769 w 914438"/>
                <a:gd name="connsiteY12" fmla="*/ 896645 h 1065321"/>
                <a:gd name="connsiteX13" fmla="*/ 479423 w 914438"/>
                <a:gd name="connsiteY13" fmla="*/ 976544 h 1065321"/>
                <a:gd name="connsiteX14" fmla="*/ 506056 w 914438"/>
                <a:gd name="connsiteY14" fmla="*/ 994299 h 1065321"/>
                <a:gd name="connsiteX15" fmla="*/ 594833 w 914438"/>
                <a:gd name="connsiteY15" fmla="*/ 1038688 h 1065321"/>
                <a:gd name="connsiteX16" fmla="*/ 674732 w 914438"/>
                <a:gd name="connsiteY16" fmla="*/ 1065321 h 1065321"/>
                <a:gd name="connsiteX17" fmla="*/ 878918 w 914438"/>
                <a:gd name="connsiteY17" fmla="*/ 994299 h 1065321"/>
                <a:gd name="connsiteX18" fmla="*/ 887796 w 914438"/>
                <a:gd name="connsiteY18" fmla="*/ 958789 h 1065321"/>
                <a:gd name="connsiteX19" fmla="*/ 914429 w 914438"/>
                <a:gd name="connsiteY19" fmla="*/ 674703 h 1065321"/>
                <a:gd name="connsiteX20" fmla="*/ 896674 w 914438"/>
                <a:gd name="connsiteY20" fmla="*/ 506028 h 1065321"/>
                <a:gd name="connsiteX21" fmla="*/ 878918 w 914438"/>
                <a:gd name="connsiteY21" fmla="*/ 479395 h 1065321"/>
                <a:gd name="connsiteX22" fmla="*/ 852285 w 914438"/>
                <a:gd name="connsiteY22" fmla="*/ 461639 h 1065321"/>
                <a:gd name="connsiteX23" fmla="*/ 834530 w 914438"/>
                <a:gd name="connsiteY23" fmla="*/ 435006 h 1065321"/>
                <a:gd name="connsiteX24" fmla="*/ 754631 w 914438"/>
                <a:gd name="connsiteY24" fmla="*/ 355107 h 1065321"/>
                <a:gd name="connsiteX25" fmla="*/ 674732 w 914438"/>
                <a:gd name="connsiteY25" fmla="*/ 266330 h 1065321"/>
                <a:gd name="connsiteX26" fmla="*/ 612588 w 914438"/>
                <a:gd name="connsiteY26" fmla="*/ 213064 h 1065321"/>
                <a:gd name="connsiteX27" fmla="*/ 594833 w 914438"/>
                <a:gd name="connsiteY27" fmla="*/ 186431 h 1065321"/>
                <a:gd name="connsiteX28" fmla="*/ 568200 w 914438"/>
                <a:gd name="connsiteY28" fmla="*/ 142043 h 1065321"/>
                <a:gd name="connsiteX29" fmla="*/ 550445 w 914438"/>
                <a:gd name="connsiteY29" fmla="*/ 106532 h 1065321"/>
                <a:gd name="connsiteX30" fmla="*/ 523812 w 914438"/>
                <a:gd name="connsiteY30" fmla="*/ 88777 h 1065321"/>
                <a:gd name="connsiteX31" fmla="*/ 506056 w 914438"/>
                <a:gd name="connsiteY31" fmla="*/ 71022 h 1065321"/>
                <a:gd name="connsiteX32" fmla="*/ 452790 w 914438"/>
                <a:gd name="connsiteY32" fmla="*/ 53266 h 1065321"/>
                <a:gd name="connsiteX33" fmla="*/ 221971 w 914438"/>
                <a:gd name="connsiteY33" fmla="*/ 35511 h 1065321"/>
                <a:gd name="connsiteX34" fmla="*/ 186460 w 914438"/>
                <a:gd name="connsiteY34" fmla="*/ 0 h 1065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14438" h="1065321">
                  <a:moveTo>
                    <a:pt x="186460" y="0"/>
                  </a:moveTo>
                  <a:lnTo>
                    <a:pt x="186460" y="0"/>
                  </a:lnTo>
                  <a:cubicBezTo>
                    <a:pt x="136153" y="8878"/>
                    <a:pt x="83277" y="8447"/>
                    <a:pt x="35540" y="26633"/>
                  </a:cubicBezTo>
                  <a:cubicBezTo>
                    <a:pt x="-33108" y="52785"/>
                    <a:pt x="15240" y="125965"/>
                    <a:pt x="35540" y="159798"/>
                  </a:cubicBezTo>
                  <a:cubicBezTo>
                    <a:pt x="46306" y="177741"/>
                    <a:pt x="64289" y="190285"/>
                    <a:pt x="79928" y="204187"/>
                  </a:cubicBezTo>
                  <a:cubicBezTo>
                    <a:pt x="117593" y="237667"/>
                    <a:pt x="159704" y="266207"/>
                    <a:pt x="195338" y="301841"/>
                  </a:cubicBezTo>
                  <a:cubicBezTo>
                    <a:pt x="234292" y="340795"/>
                    <a:pt x="260745" y="364033"/>
                    <a:pt x="292992" y="408373"/>
                  </a:cubicBezTo>
                  <a:cubicBezTo>
                    <a:pt x="303141" y="422328"/>
                    <a:pt x="310747" y="437966"/>
                    <a:pt x="319625" y="452762"/>
                  </a:cubicBezTo>
                  <a:cubicBezTo>
                    <a:pt x="322584" y="464599"/>
                    <a:pt x="328503" y="476071"/>
                    <a:pt x="328503" y="488272"/>
                  </a:cubicBezTo>
                  <a:cubicBezTo>
                    <a:pt x="328503" y="597547"/>
                    <a:pt x="324360" y="610778"/>
                    <a:pt x="310748" y="692459"/>
                  </a:cubicBezTo>
                  <a:cubicBezTo>
                    <a:pt x="316666" y="730929"/>
                    <a:pt x="317521" y="770527"/>
                    <a:pt x="328503" y="807868"/>
                  </a:cubicBezTo>
                  <a:cubicBezTo>
                    <a:pt x="332678" y="822063"/>
                    <a:pt x="347523" y="830691"/>
                    <a:pt x="355136" y="843379"/>
                  </a:cubicBezTo>
                  <a:cubicBezTo>
                    <a:pt x="365349" y="860401"/>
                    <a:pt x="368224" y="882133"/>
                    <a:pt x="381769" y="896645"/>
                  </a:cubicBezTo>
                  <a:cubicBezTo>
                    <a:pt x="410466" y="927392"/>
                    <a:pt x="444428" y="953215"/>
                    <a:pt x="479423" y="976544"/>
                  </a:cubicBezTo>
                  <a:cubicBezTo>
                    <a:pt x="488301" y="982462"/>
                    <a:pt x="496662" y="989241"/>
                    <a:pt x="506056" y="994299"/>
                  </a:cubicBezTo>
                  <a:cubicBezTo>
                    <a:pt x="535187" y="1009985"/>
                    <a:pt x="563446" y="1028226"/>
                    <a:pt x="594833" y="1038688"/>
                  </a:cubicBezTo>
                  <a:lnTo>
                    <a:pt x="674732" y="1065321"/>
                  </a:lnTo>
                  <a:cubicBezTo>
                    <a:pt x="866923" y="1047016"/>
                    <a:pt x="845282" y="1106419"/>
                    <a:pt x="878918" y="994299"/>
                  </a:cubicBezTo>
                  <a:cubicBezTo>
                    <a:pt x="882424" y="982613"/>
                    <a:pt x="884837" y="970626"/>
                    <a:pt x="887796" y="958789"/>
                  </a:cubicBezTo>
                  <a:cubicBezTo>
                    <a:pt x="896674" y="864094"/>
                    <a:pt x="910385" y="769728"/>
                    <a:pt x="914429" y="674703"/>
                  </a:cubicBezTo>
                  <a:cubicBezTo>
                    <a:pt x="914553" y="671791"/>
                    <a:pt x="913649" y="545635"/>
                    <a:pt x="896674" y="506028"/>
                  </a:cubicBezTo>
                  <a:cubicBezTo>
                    <a:pt x="892471" y="496221"/>
                    <a:pt x="886463" y="486940"/>
                    <a:pt x="878918" y="479395"/>
                  </a:cubicBezTo>
                  <a:cubicBezTo>
                    <a:pt x="871373" y="471850"/>
                    <a:pt x="861163" y="467558"/>
                    <a:pt x="852285" y="461639"/>
                  </a:cubicBezTo>
                  <a:cubicBezTo>
                    <a:pt x="846367" y="452761"/>
                    <a:pt x="841740" y="442871"/>
                    <a:pt x="834530" y="435006"/>
                  </a:cubicBezTo>
                  <a:cubicBezTo>
                    <a:pt x="809079" y="407241"/>
                    <a:pt x="778160" y="384518"/>
                    <a:pt x="754631" y="355107"/>
                  </a:cubicBezTo>
                  <a:cubicBezTo>
                    <a:pt x="725081" y="318170"/>
                    <a:pt x="711500" y="297845"/>
                    <a:pt x="674732" y="266330"/>
                  </a:cubicBezTo>
                  <a:cubicBezTo>
                    <a:pt x="654017" y="248575"/>
                    <a:pt x="631880" y="232356"/>
                    <a:pt x="612588" y="213064"/>
                  </a:cubicBezTo>
                  <a:cubicBezTo>
                    <a:pt x="605043" y="205519"/>
                    <a:pt x="600488" y="195479"/>
                    <a:pt x="594833" y="186431"/>
                  </a:cubicBezTo>
                  <a:cubicBezTo>
                    <a:pt x="585688" y="171799"/>
                    <a:pt x="576580" y="157127"/>
                    <a:pt x="568200" y="142043"/>
                  </a:cubicBezTo>
                  <a:cubicBezTo>
                    <a:pt x="561773" y="130474"/>
                    <a:pt x="558917" y="116699"/>
                    <a:pt x="550445" y="106532"/>
                  </a:cubicBezTo>
                  <a:cubicBezTo>
                    <a:pt x="543615" y="98335"/>
                    <a:pt x="532144" y="95442"/>
                    <a:pt x="523812" y="88777"/>
                  </a:cubicBezTo>
                  <a:cubicBezTo>
                    <a:pt x="517276" y="83548"/>
                    <a:pt x="513542" y="74765"/>
                    <a:pt x="506056" y="71022"/>
                  </a:cubicBezTo>
                  <a:cubicBezTo>
                    <a:pt x="489316" y="62652"/>
                    <a:pt x="470545" y="59184"/>
                    <a:pt x="452790" y="53266"/>
                  </a:cubicBezTo>
                  <a:cubicBezTo>
                    <a:pt x="361534" y="22847"/>
                    <a:pt x="435449" y="44793"/>
                    <a:pt x="221971" y="35511"/>
                  </a:cubicBezTo>
                  <a:cubicBezTo>
                    <a:pt x="148302" y="-1323"/>
                    <a:pt x="192378" y="5918"/>
                    <a:pt x="18646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0E17669-1E96-140C-B72E-1874BEE2D32A}"/>
                </a:ext>
              </a:extLst>
            </p:cNvPr>
            <p:cNvSpPr/>
            <p:nvPr/>
          </p:nvSpPr>
          <p:spPr>
            <a:xfrm>
              <a:off x="1925597" y="4234649"/>
              <a:ext cx="622294" cy="1233996"/>
            </a:xfrm>
            <a:custGeom>
              <a:avLst/>
              <a:gdLst>
                <a:gd name="connsiteX0" fmla="*/ 293820 w 622294"/>
                <a:gd name="connsiteY0" fmla="*/ 115409 h 1233996"/>
                <a:gd name="connsiteX1" fmla="*/ 293820 w 622294"/>
                <a:gd name="connsiteY1" fmla="*/ 115409 h 1233996"/>
                <a:gd name="connsiteX2" fmla="*/ 222799 w 622294"/>
                <a:gd name="connsiteY2" fmla="*/ 177553 h 1233996"/>
                <a:gd name="connsiteX3" fmla="*/ 187288 w 622294"/>
                <a:gd name="connsiteY3" fmla="*/ 221941 h 1233996"/>
                <a:gd name="connsiteX4" fmla="*/ 142900 w 622294"/>
                <a:gd name="connsiteY4" fmla="*/ 266330 h 1233996"/>
                <a:gd name="connsiteX5" fmla="*/ 107389 w 622294"/>
                <a:gd name="connsiteY5" fmla="*/ 372862 h 1233996"/>
                <a:gd name="connsiteX6" fmla="*/ 89634 w 622294"/>
                <a:gd name="connsiteY6" fmla="*/ 426128 h 1233996"/>
                <a:gd name="connsiteX7" fmla="*/ 9735 w 622294"/>
                <a:gd name="connsiteY7" fmla="*/ 594803 h 1233996"/>
                <a:gd name="connsiteX8" fmla="*/ 9735 w 622294"/>
                <a:gd name="connsiteY8" fmla="*/ 719091 h 1233996"/>
                <a:gd name="connsiteX9" fmla="*/ 36368 w 622294"/>
                <a:gd name="connsiteY9" fmla="*/ 763479 h 1233996"/>
                <a:gd name="connsiteX10" fmla="*/ 45246 w 622294"/>
                <a:gd name="connsiteY10" fmla="*/ 798990 h 1233996"/>
                <a:gd name="connsiteX11" fmla="*/ 63001 w 622294"/>
                <a:gd name="connsiteY11" fmla="*/ 878889 h 1233996"/>
                <a:gd name="connsiteX12" fmla="*/ 80756 w 622294"/>
                <a:gd name="connsiteY12" fmla="*/ 932155 h 1233996"/>
                <a:gd name="connsiteX13" fmla="*/ 71879 w 622294"/>
                <a:gd name="connsiteY13" fmla="*/ 1074198 h 1233996"/>
                <a:gd name="connsiteX14" fmla="*/ 89634 w 622294"/>
                <a:gd name="connsiteY14" fmla="*/ 1109708 h 1233996"/>
                <a:gd name="connsiteX15" fmla="*/ 125145 w 622294"/>
                <a:gd name="connsiteY15" fmla="*/ 1162974 h 1233996"/>
                <a:gd name="connsiteX16" fmla="*/ 160655 w 622294"/>
                <a:gd name="connsiteY16" fmla="*/ 1207363 h 1233996"/>
                <a:gd name="connsiteX17" fmla="*/ 258310 w 622294"/>
                <a:gd name="connsiteY17" fmla="*/ 1233996 h 1233996"/>
                <a:gd name="connsiteX18" fmla="*/ 418108 w 622294"/>
                <a:gd name="connsiteY18" fmla="*/ 1225118 h 1233996"/>
                <a:gd name="connsiteX19" fmla="*/ 426986 w 622294"/>
                <a:gd name="connsiteY19" fmla="*/ 1198485 h 1233996"/>
                <a:gd name="connsiteX20" fmla="*/ 418108 w 622294"/>
                <a:gd name="connsiteY20" fmla="*/ 1020932 h 1233996"/>
                <a:gd name="connsiteX21" fmla="*/ 409230 w 622294"/>
                <a:gd name="connsiteY21" fmla="*/ 958788 h 1233996"/>
                <a:gd name="connsiteX22" fmla="*/ 444741 w 622294"/>
                <a:gd name="connsiteY22" fmla="*/ 772357 h 1233996"/>
                <a:gd name="connsiteX23" fmla="*/ 489129 w 622294"/>
                <a:gd name="connsiteY23" fmla="*/ 727968 h 1233996"/>
                <a:gd name="connsiteX24" fmla="*/ 569028 w 622294"/>
                <a:gd name="connsiteY24" fmla="*/ 612559 h 1233996"/>
                <a:gd name="connsiteX25" fmla="*/ 622294 w 622294"/>
                <a:gd name="connsiteY25" fmla="*/ 523782 h 1233996"/>
                <a:gd name="connsiteX26" fmla="*/ 595661 w 622294"/>
                <a:gd name="connsiteY26" fmla="*/ 346229 h 1233996"/>
                <a:gd name="connsiteX27" fmla="*/ 586784 w 622294"/>
                <a:gd name="connsiteY27" fmla="*/ 319596 h 1233996"/>
                <a:gd name="connsiteX28" fmla="*/ 560151 w 622294"/>
                <a:gd name="connsiteY28" fmla="*/ 284085 h 1233996"/>
                <a:gd name="connsiteX29" fmla="*/ 551273 w 622294"/>
                <a:gd name="connsiteY29" fmla="*/ 257452 h 1233996"/>
                <a:gd name="connsiteX30" fmla="*/ 515762 w 622294"/>
                <a:gd name="connsiteY30" fmla="*/ 195308 h 1233996"/>
                <a:gd name="connsiteX31" fmla="*/ 498007 w 622294"/>
                <a:gd name="connsiteY31" fmla="*/ 124287 h 1233996"/>
                <a:gd name="connsiteX32" fmla="*/ 480252 w 622294"/>
                <a:gd name="connsiteY32" fmla="*/ 88776 h 1233996"/>
                <a:gd name="connsiteX33" fmla="*/ 462496 w 622294"/>
                <a:gd name="connsiteY33" fmla="*/ 26633 h 1233996"/>
                <a:gd name="connsiteX34" fmla="*/ 444741 w 622294"/>
                <a:gd name="connsiteY34" fmla="*/ 0 h 1233996"/>
                <a:gd name="connsiteX35" fmla="*/ 320453 w 622294"/>
                <a:gd name="connsiteY35" fmla="*/ 44388 h 1233996"/>
                <a:gd name="connsiteX36" fmla="*/ 302698 w 622294"/>
                <a:gd name="connsiteY36" fmla="*/ 124287 h 1233996"/>
                <a:gd name="connsiteX37" fmla="*/ 284943 w 622294"/>
                <a:gd name="connsiteY37" fmla="*/ 159798 h 1233996"/>
                <a:gd name="connsiteX38" fmla="*/ 258310 w 622294"/>
                <a:gd name="connsiteY38" fmla="*/ 177553 h 1233996"/>
                <a:gd name="connsiteX39" fmla="*/ 293820 w 622294"/>
                <a:gd name="connsiteY39" fmla="*/ 115409 h 123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22294" h="1233996">
                  <a:moveTo>
                    <a:pt x="293820" y="115409"/>
                  </a:moveTo>
                  <a:lnTo>
                    <a:pt x="293820" y="115409"/>
                  </a:lnTo>
                  <a:cubicBezTo>
                    <a:pt x="270146" y="136124"/>
                    <a:pt x="245042" y="155310"/>
                    <a:pt x="222799" y="177553"/>
                  </a:cubicBezTo>
                  <a:cubicBezTo>
                    <a:pt x="209401" y="190951"/>
                    <a:pt x="199964" y="207857"/>
                    <a:pt x="187288" y="221941"/>
                  </a:cubicBezTo>
                  <a:cubicBezTo>
                    <a:pt x="173290" y="237494"/>
                    <a:pt x="157696" y="251534"/>
                    <a:pt x="142900" y="266330"/>
                  </a:cubicBezTo>
                  <a:cubicBezTo>
                    <a:pt x="127178" y="344936"/>
                    <a:pt x="143586" y="278749"/>
                    <a:pt x="107389" y="372862"/>
                  </a:cubicBezTo>
                  <a:cubicBezTo>
                    <a:pt x="100671" y="390330"/>
                    <a:pt x="96353" y="408660"/>
                    <a:pt x="89634" y="426128"/>
                  </a:cubicBezTo>
                  <a:cubicBezTo>
                    <a:pt x="66151" y="487183"/>
                    <a:pt x="39978" y="534317"/>
                    <a:pt x="9735" y="594803"/>
                  </a:cubicBezTo>
                  <a:cubicBezTo>
                    <a:pt x="1239" y="645776"/>
                    <a:pt x="-7081" y="664439"/>
                    <a:pt x="9735" y="719091"/>
                  </a:cubicBezTo>
                  <a:cubicBezTo>
                    <a:pt x="14809" y="735583"/>
                    <a:pt x="27490" y="748683"/>
                    <a:pt x="36368" y="763479"/>
                  </a:cubicBezTo>
                  <a:cubicBezTo>
                    <a:pt x="39327" y="775316"/>
                    <a:pt x="42502" y="787101"/>
                    <a:pt x="45246" y="798990"/>
                  </a:cubicBezTo>
                  <a:cubicBezTo>
                    <a:pt x="51381" y="825574"/>
                    <a:pt x="55971" y="852528"/>
                    <a:pt x="63001" y="878889"/>
                  </a:cubicBezTo>
                  <a:cubicBezTo>
                    <a:pt x="67823" y="896973"/>
                    <a:pt x="80756" y="932155"/>
                    <a:pt x="80756" y="932155"/>
                  </a:cubicBezTo>
                  <a:cubicBezTo>
                    <a:pt x="77797" y="979503"/>
                    <a:pt x="69510" y="1026817"/>
                    <a:pt x="71879" y="1074198"/>
                  </a:cubicBezTo>
                  <a:cubicBezTo>
                    <a:pt x="72540" y="1087415"/>
                    <a:pt x="84421" y="1097544"/>
                    <a:pt x="89634" y="1109708"/>
                  </a:cubicBezTo>
                  <a:cubicBezTo>
                    <a:pt x="114413" y="1167526"/>
                    <a:pt x="75888" y="1103865"/>
                    <a:pt x="125145" y="1162974"/>
                  </a:cubicBezTo>
                  <a:cubicBezTo>
                    <a:pt x="136242" y="1176291"/>
                    <a:pt x="144221" y="1197972"/>
                    <a:pt x="160655" y="1207363"/>
                  </a:cubicBezTo>
                  <a:cubicBezTo>
                    <a:pt x="195876" y="1227489"/>
                    <a:pt x="218558" y="1227370"/>
                    <a:pt x="258310" y="1233996"/>
                  </a:cubicBezTo>
                  <a:cubicBezTo>
                    <a:pt x="311576" y="1231037"/>
                    <a:pt x="365904" y="1236108"/>
                    <a:pt x="418108" y="1225118"/>
                  </a:cubicBezTo>
                  <a:cubicBezTo>
                    <a:pt x="427265" y="1223190"/>
                    <a:pt x="426986" y="1207843"/>
                    <a:pt x="426986" y="1198485"/>
                  </a:cubicBezTo>
                  <a:cubicBezTo>
                    <a:pt x="426986" y="1139227"/>
                    <a:pt x="422486" y="1080028"/>
                    <a:pt x="418108" y="1020932"/>
                  </a:cubicBezTo>
                  <a:cubicBezTo>
                    <a:pt x="416562" y="1000064"/>
                    <a:pt x="412189" y="979503"/>
                    <a:pt x="409230" y="958788"/>
                  </a:cubicBezTo>
                  <a:cubicBezTo>
                    <a:pt x="411057" y="945085"/>
                    <a:pt x="420516" y="810425"/>
                    <a:pt x="444741" y="772357"/>
                  </a:cubicBezTo>
                  <a:cubicBezTo>
                    <a:pt x="455975" y="754703"/>
                    <a:pt x="476282" y="744485"/>
                    <a:pt x="489129" y="727968"/>
                  </a:cubicBezTo>
                  <a:cubicBezTo>
                    <a:pt x="517855" y="691035"/>
                    <a:pt x="544955" y="652680"/>
                    <a:pt x="569028" y="612559"/>
                  </a:cubicBezTo>
                  <a:lnTo>
                    <a:pt x="622294" y="523782"/>
                  </a:lnTo>
                  <a:cubicBezTo>
                    <a:pt x="611908" y="440691"/>
                    <a:pt x="613841" y="409861"/>
                    <a:pt x="595661" y="346229"/>
                  </a:cubicBezTo>
                  <a:cubicBezTo>
                    <a:pt x="593090" y="337231"/>
                    <a:pt x="591427" y="327721"/>
                    <a:pt x="586784" y="319596"/>
                  </a:cubicBezTo>
                  <a:cubicBezTo>
                    <a:pt x="579443" y="306749"/>
                    <a:pt x="569029" y="295922"/>
                    <a:pt x="560151" y="284085"/>
                  </a:cubicBezTo>
                  <a:cubicBezTo>
                    <a:pt x="557192" y="275207"/>
                    <a:pt x="554959" y="266053"/>
                    <a:pt x="551273" y="257452"/>
                  </a:cubicBezTo>
                  <a:cubicBezTo>
                    <a:pt x="537755" y="225910"/>
                    <a:pt x="533596" y="222058"/>
                    <a:pt x="515762" y="195308"/>
                  </a:cubicBezTo>
                  <a:cubicBezTo>
                    <a:pt x="509844" y="171634"/>
                    <a:pt x="508920" y="146113"/>
                    <a:pt x="498007" y="124287"/>
                  </a:cubicBezTo>
                  <a:cubicBezTo>
                    <a:pt x="492089" y="112450"/>
                    <a:pt x="484899" y="101167"/>
                    <a:pt x="480252" y="88776"/>
                  </a:cubicBezTo>
                  <a:cubicBezTo>
                    <a:pt x="471718" y="66020"/>
                    <a:pt x="473227" y="48096"/>
                    <a:pt x="462496" y="26633"/>
                  </a:cubicBezTo>
                  <a:cubicBezTo>
                    <a:pt x="457724" y="17090"/>
                    <a:pt x="450659" y="8878"/>
                    <a:pt x="444741" y="0"/>
                  </a:cubicBezTo>
                  <a:cubicBezTo>
                    <a:pt x="407361" y="7476"/>
                    <a:pt x="347794" y="6111"/>
                    <a:pt x="320453" y="44388"/>
                  </a:cubicBezTo>
                  <a:cubicBezTo>
                    <a:pt x="316900" y="49363"/>
                    <a:pt x="302860" y="123802"/>
                    <a:pt x="302698" y="124287"/>
                  </a:cubicBezTo>
                  <a:cubicBezTo>
                    <a:pt x="298513" y="136842"/>
                    <a:pt x="293415" y="149631"/>
                    <a:pt x="284943" y="159798"/>
                  </a:cubicBezTo>
                  <a:cubicBezTo>
                    <a:pt x="278113" y="167995"/>
                    <a:pt x="258310" y="177553"/>
                    <a:pt x="258310" y="177553"/>
                  </a:cubicBezTo>
                  <a:lnTo>
                    <a:pt x="293820" y="11540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pic>
        <p:nvPicPr>
          <p:cNvPr id="2050" name="Picture 2" descr="Bucket Trucks – Custom Truck One Source">
            <a:extLst>
              <a:ext uri="{FF2B5EF4-FFF2-40B4-BE49-F238E27FC236}">
                <a16:creationId xmlns:a16="http://schemas.microsoft.com/office/drawing/2014/main" id="{E67F8392-EC49-FE3E-EB74-523C608D9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450" y="2088783"/>
            <a:ext cx="4191001" cy="377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099AF859-114B-B4BB-8DF5-19974388E7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4"/>
          <a:stretch/>
        </p:blipFill>
        <p:spPr bwMode="auto">
          <a:xfrm>
            <a:off x="4607032" y="3520507"/>
            <a:ext cx="2030907" cy="224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024ABF9-5721-5ECB-1C72-ED5E7ADE44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</a:t>
            </a:fld>
            <a:endParaRPr lang="e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9C86AE-E8EA-9A54-EBB9-D37A754015AF}"/>
              </a:ext>
            </a:extLst>
          </p:cNvPr>
          <p:cNvSpPr txBox="1"/>
          <p:nvPr/>
        </p:nvSpPr>
        <p:spPr>
          <a:xfrm>
            <a:off x="4792578" y="6201276"/>
            <a:ext cx="29326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/>
            <a:r>
              <a:rPr lang="en-US" sz="2000">
                <a:solidFill>
                  <a:prstClr val="black"/>
                </a:solidFill>
                <a:latin typeface="Times New Roman"/>
                <a:cs typeface="Calibri"/>
              </a:rPr>
              <a:t>Garfield Murphy</a:t>
            </a:r>
            <a:endParaRPr lang="en-US" sz="2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3833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3 -0.2034 L -0.08663 -0.41945 C -0.11163 -0.46729 -0.13576 -0.48488 -0.15416 -0.47439 C -0.17378 -0.45895 -0.18211 -0.41482 -0.18038 -0.34877 L -0.17309 -0.05093 " pathEditMode="relative" rAng="9420000" ptsTypes="AAAAA">
                                      <p:cBhvr>
                                        <p:cTn id="2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01" y="-96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224608" y="205736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"/>
              <a:t>Functional Decomposition: Smart Integration</a:t>
            </a:r>
            <a:endParaRPr/>
          </a:p>
        </p:txBody>
      </p:sp>
      <p:sp>
        <p:nvSpPr>
          <p:cNvPr id="2" name="Oval 13">
            <a:extLst>
              <a:ext uri="{FF2B5EF4-FFF2-40B4-BE49-F238E27FC236}">
                <a16:creationId xmlns:a16="http://schemas.microsoft.com/office/drawing/2014/main" id="{880FD4EF-AB64-6396-B1ED-B162C3FBC543}"/>
              </a:ext>
            </a:extLst>
          </p:cNvPr>
          <p:cNvSpPr/>
          <p:nvPr/>
        </p:nvSpPr>
        <p:spPr>
          <a:xfrm>
            <a:off x="3216352" y="8308592"/>
            <a:ext cx="5389048" cy="466952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Oval 13">
            <a:extLst>
              <a:ext uri="{FF2B5EF4-FFF2-40B4-BE49-F238E27FC236}">
                <a16:creationId xmlns:a16="http://schemas.microsoft.com/office/drawing/2014/main" id="{23712B4B-2A60-47CE-E0CD-3DA3B7FF829F}"/>
              </a:ext>
            </a:extLst>
          </p:cNvPr>
          <p:cNvSpPr/>
          <p:nvPr/>
        </p:nvSpPr>
        <p:spPr>
          <a:xfrm>
            <a:off x="12284099" y="5519620"/>
            <a:ext cx="5181612" cy="4489787"/>
          </a:xfrm>
          <a:prstGeom prst="ellipse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>
                <a:solidFill>
                  <a:schemeClr val="tx1"/>
                </a:solidFill>
                <a:cs typeface="Calibri"/>
              </a:rPr>
              <a:t>Performs Fuse Switching Operation</a:t>
            </a:r>
          </a:p>
          <a:p>
            <a:pPr algn="ctr"/>
            <a:endParaRPr lang="en-US" sz="2400"/>
          </a:p>
        </p:txBody>
      </p:sp>
      <p:sp>
        <p:nvSpPr>
          <p:cNvPr id="8" name="Oval 13">
            <a:extLst>
              <a:ext uri="{FF2B5EF4-FFF2-40B4-BE49-F238E27FC236}">
                <a16:creationId xmlns:a16="http://schemas.microsoft.com/office/drawing/2014/main" id="{9F0573FD-A475-CC45-580D-35458595EC2B}"/>
              </a:ext>
            </a:extLst>
          </p:cNvPr>
          <p:cNvSpPr/>
          <p:nvPr/>
        </p:nvSpPr>
        <p:spPr>
          <a:xfrm>
            <a:off x="12411736" y="758406"/>
            <a:ext cx="5181613" cy="4489788"/>
          </a:xfrm>
          <a:prstGeom prst="ellipse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cs typeface="Calibri"/>
              </a:rPr>
              <a:t>Has an Ergonomic Design</a:t>
            </a:r>
          </a:p>
          <a:p>
            <a:pPr algn="ctr"/>
            <a:endParaRPr lang="en-US" sz="2400"/>
          </a:p>
        </p:txBody>
      </p:sp>
      <p:sp>
        <p:nvSpPr>
          <p:cNvPr id="11" name="Oval 13">
            <a:extLst>
              <a:ext uri="{FF2B5EF4-FFF2-40B4-BE49-F238E27FC236}">
                <a16:creationId xmlns:a16="http://schemas.microsoft.com/office/drawing/2014/main" id="{F1E8EDB7-2DE5-2B02-DABC-C6ABC4B6E153}"/>
              </a:ext>
            </a:extLst>
          </p:cNvPr>
          <p:cNvSpPr/>
          <p:nvPr/>
        </p:nvSpPr>
        <p:spPr>
          <a:xfrm>
            <a:off x="12607128" y="3011781"/>
            <a:ext cx="5181613" cy="4489788"/>
          </a:xfrm>
          <a:prstGeom prst="ellipse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>
                <a:solidFill>
                  <a:schemeClr val="tx1"/>
                </a:solidFill>
                <a:cs typeface="Calibri"/>
              </a:rPr>
              <a:t>Considers Transportation/Storage</a:t>
            </a:r>
          </a:p>
          <a:p>
            <a:pPr algn="ctr"/>
            <a:endParaRPr lang="en-US" sz="240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E95C971-E46E-BD18-5D9E-6A7039F9C83C}"/>
              </a:ext>
            </a:extLst>
          </p:cNvPr>
          <p:cNvSpPr/>
          <p:nvPr/>
        </p:nvSpPr>
        <p:spPr>
          <a:xfrm>
            <a:off x="500214" y="8433925"/>
            <a:ext cx="2656972" cy="1022683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cs typeface="Calibri"/>
              </a:rPr>
              <a:t>Mitigates Soft Tissue Damage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3C2FCF9-A1D3-20A4-CE20-864EBE97861C}"/>
              </a:ext>
            </a:extLst>
          </p:cNvPr>
          <p:cNvSpPr/>
          <p:nvPr/>
        </p:nvSpPr>
        <p:spPr>
          <a:xfrm>
            <a:off x="-157553" y="10127133"/>
            <a:ext cx="2656972" cy="1022683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ea typeface="+mn-lt"/>
                <a:cs typeface="+mn-lt"/>
              </a:rPr>
              <a:t>Compact Design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01F405B-3135-327C-162E-A30A8575455E}"/>
              </a:ext>
            </a:extLst>
          </p:cNvPr>
          <p:cNvSpPr/>
          <p:nvPr/>
        </p:nvSpPr>
        <p:spPr>
          <a:xfrm>
            <a:off x="500214" y="11820343"/>
            <a:ext cx="2656972" cy="1022683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ea typeface="+mn-lt"/>
                <a:cs typeface="+mn-lt"/>
              </a:rPr>
              <a:t>Ability to Extend, Retract, &amp; Pivot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5F0967B-08D8-0FF4-8FCE-B8C0CC91E695}"/>
              </a:ext>
            </a:extLst>
          </p:cNvPr>
          <p:cNvSpPr/>
          <p:nvPr/>
        </p:nvSpPr>
        <p:spPr>
          <a:xfrm>
            <a:off x="8664567" y="8555421"/>
            <a:ext cx="2656972" cy="1022683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ea typeface="+mn-lt"/>
                <a:cs typeface="+mn-lt"/>
              </a:rPr>
              <a:t>Automate Some or All of Process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FFC47D8-0E77-D659-C036-C27B48333AC5}"/>
              </a:ext>
            </a:extLst>
          </p:cNvPr>
          <p:cNvSpPr/>
          <p:nvPr/>
        </p:nvSpPr>
        <p:spPr>
          <a:xfrm>
            <a:off x="9174243" y="10110987"/>
            <a:ext cx="2656972" cy="1022683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ea typeface="+mn-lt"/>
                <a:cs typeface="+mn-lt"/>
              </a:rPr>
              <a:t>Transportable by Bucket Truck &amp; Personal Vehicle</a:t>
            </a:r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0F21014-41C2-6AED-EBFC-A8CA89C78584}"/>
              </a:ext>
            </a:extLst>
          </p:cNvPr>
          <p:cNvSpPr/>
          <p:nvPr/>
        </p:nvSpPr>
        <p:spPr>
          <a:xfrm>
            <a:off x="8708645" y="11862721"/>
            <a:ext cx="2656972" cy="1022683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ea typeface="+mn-lt"/>
                <a:cs typeface="+mn-lt"/>
              </a:rPr>
              <a:t>Reach Inaccessible Area</a:t>
            </a:r>
            <a:endParaRPr lang="en-US" sz="2400">
              <a:solidFill>
                <a:schemeClr val="tx1"/>
              </a:solidFill>
              <a:cs typeface="Calibri"/>
            </a:endParaRP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EC7087F2-94C7-F3C9-EF39-A6F2C4121DC8}"/>
              </a:ext>
            </a:extLst>
          </p:cNvPr>
          <p:cNvCxnSpPr>
            <a:endCxn id="25" idx="3"/>
          </p:cNvCxnSpPr>
          <p:nvPr/>
        </p:nvCxnSpPr>
        <p:spPr>
          <a:xfrm flipH="1" flipV="1">
            <a:off x="3157186" y="8945267"/>
            <a:ext cx="581991" cy="374485"/>
          </a:xfrm>
          <a:prstGeom prst="straightConnector1">
            <a:avLst/>
          </a:prstGeom>
          <a:ln w="76200">
            <a:solidFill>
              <a:srgbClr val="2F55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93AA99DA-BBF6-1373-C452-6C3E18E8F7E3}"/>
              </a:ext>
            </a:extLst>
          </p:cNvPr>
          <p:cNvCxnSpPr>
            <a:cxnSpLocks/>
            <a:stCxn id="2" idx="2"/>
            <a:endCxn id="26" idx="3"/>
          </p:cNvCxnSpPr>
          <p:nvPr/>
        </p:nvCxnSpPr>
        <p:spPr>
          <a:xfrm flipH="1" flipV="1">
            <a:off x="2499419" y="10638475"/>
            <a:ext cx="716933" cy="4881"/>
          </a:xfrm>
          <a:prstGeom prst="straightConnector1">
            <a:avLst/>
          </a:prstGeom>
          <a:ln w="76200">
            <a:solidFill>
              <a:srgbClr val="2F55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ACC347E-7EED-7142-A05A-866131B3074A}"/>
              </a:ext>
            </a:extLst>
          </p:cNvPr>
          <p:cNvCxnSpPr>
            <a:cxnSpLocks/>
            <a:endCxn id="27" idx="3"/>
          </p:cNvCxnSpPr>
          <p:nvPr/>
        </p:nvCxnSpPr>
        <p:spPr>
          <a:xfrm flipH="1">
            <a:off x="3157186" y="12152119"/>
            <a:ext cx="872985" cy="179565"/>
          </a:xfrm>
          <a:prstGeom prst="straightConnector1">
            <a:avLst/>
          </a:prstGeom>
          <a:ln w="76200">
            <a:solidFill>
              <a:srgbClr val="2F55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D4DDE5F-7138-7EA7-BAAB-F0200A9ADE0D}"/>
              </a:ext>
            </a:extLst>
          </p:cNvPr>
          <p:cNvCxnSpPr>
            <a:cxnSpLocks/>
            <a:endCxn id="28" idx="1"/>
          </p:cNvCxnSpPr>
          <p:nvPr/>
        </p:nvCxnSpPr>
        <p:spPr>
          <a:xfrm flipV="1">
            <a:off x="7967375" y="9066763"/>
            <a:ext cx="697192" cy="260257"/>
          </a:xfrm>
          <a:prstGeom prst="straightConnector1">
            <a:avLst/>
          </a:prstGeom>
          <a:ln w="76200">
            <a:solidFill>
              <a:srgbClr val="2F55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5F39F0A-9784-B6B6-6628-ABAF7D31C073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8180802" y="10622328"/>
            <a:ext cx="993441" cy="0"/>
          </a:xfrm>
          <a:prstGeom prst="straightConnector1">
            <a:avLst/>
          </a:prstGeom>
          <a:ln w="76200">
            <a:solidFill>
              <a:srgbClr val="2F55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BA0570E-3F76-3BD1-AEE8-427B703E18B1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7440948" y="11996347"/>
            <a:ext cx="1267696" cy="377716"/>
          </a:xfrm>
          <a:prstGeom prst="straightConnector1">
            <a:avLst/>
          </a:prstGeom>
          <a:ln w="76200">
            <a:solidFill>
              <a:srgbClr val="2F55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B20E92-0FE2-E47C-6F1C-881FD2EFB9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</a:t>
            </a:fld>
            <a:endParaRPr lang="en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C87DF91-2640-C117-57A2-B5FA481D2121}"/>
              </a:ext>
            </a:extLst>
          </p:cNvPr>
          <p:cNvSpPr/>
          <p:nvPr/>
        </p:nvSpPr>
        <p:spPr>
          <a:xfrm>
            <a:off x="3216347" y="1102956"/>
            <a:ext cx="5377328" cy="3075641"/>
          </a:xfrm>
          <a:custGeom>
            <a:avLst/>
            <a:gdLst>
              <a:gd name="connsiteX0" fmla="*/ 0 w 4032996"/>
              <a:gd name="connsiteY0" fmla="*/ 1153366 h 2306731"/>
              <a:gd name="connsiteX1" fmla="*/ 2016498 w 4032996"/>
              <a:gd name="connsiteY1" fmla="*/ 0 h 2306731"/>
              <a:gd name="connsiteX2" fmla="*/ 4032996 w 4032996"/>
              <a:gd name="connsiteY2" fmla="*/ 1153366 h 2306731"/>
              <a:gd name="connsiteX3" fmla="*/ 2016498 w 4032996"/>
              <a:gd name="connsiteY3" fmla="*/ 2306732 h 2306731"/>
              <a:gd name="connsiteX4" fmla="*/ 0 w 4032996"/>
              <a:gd name="connsiteY4" fmla="*/ 1153366 h 230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2996" h="2306731">
                <a:moveTo>
                  <a:pt x="0" y="1153366"/>
                </a:moveTo>
                <a:cubicBezTo>
                  <a:pt x="0" y="516380"/>
                  <a:pt x="902817" y="0"/>
                  <a:pt x="2016498" y="0"/>
                </a:cubicBezTo>
                <a:cubicBezTo>
                  <a:pt x="3130179" y="0"/>
                  <a:pt x="4032996" y="516380"/>
                  <a:pt x="4032996" y="1153366"/>
                </a:cubicBezTo>
                <a:cubicBezTo>
                  <a:pt x="4032996" y="1790352"/>
                  <a:pt x="3130179" y="2306732"/>
                  <a:pt x="2016498" y="2306732"/>
                </a:cubicBezTo>
                <a:cubicBezTo>
                  <a:pt x="902817" y="2306732"/>
                  <a:pt x="0" y="1790352"/>
                  <a:pt x="0" y="1153366"/>
                </a:cubicBezTo>
                <a:close/>
              </a:path>
            </a:pathLst>
          </a:custGeom>
          <a:solidFill>
            <a:schemeClr val="accent6"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716977" tIns="538237" rIns="716977" bIns="1153365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33">
                <a:cs typeface="Calibri"/>
              </a:rPr>
              <a:t>Fuse Switching Operation</a:t>
            </a:r>
            <a:endParaRPr lang="en-US" sz="2133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5D2A2FC-8D45-8211-D3C1-E5329B42C116}"/>
              </a:ext>
            </a:extLst>
          </p:cNvPr>
          <p:cNvSpPr/>
          <p:nvPr/>
        </p:nvSpPr>
        <p:spPr>
          <a:xfrm>
            <a:off x="4684176" y="2579294"/>
            <a:ext cx="5308864" cy="3110641"/>
          </a:xfrm>
          <a:custGeom>
            <a:avLst/>
            <a:gdLst>
              <a:gd name="connsiteX0" fmla="*/ 0 w 3981648"/>
              <a:gd name="connsiteY0" fmla="*/ 1166491 h 2332981"/>
              <a:gd name="connsiteX1" fmla="*/ 1990824 w 3981648"/>
              <a:gd name="connsiteY1" fmla="*/ 0 h 2332981"/>
              <a:gd name="connsiteX2" fmla="*/ 3981648 w 3981648"/>
              <a:gd name="connsiteY2" fmla="*/ 1166491 h 2332981"/>
              <a:gd name="connsiteX3" fmla="*/ 1990824 w 3981648"/>
              <a:gd name="connsiteY3" fmla="*/ 2332982 h 2332981"/>
              <a:gd name="connsiteX4" fmla="*/ 0 w 3981648"/>
              <a:gd name="connsiteY4" fmla="*/ 1166491 h 233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1648" h="2332981">
                <a:moveTo>
                  <a:pt x="0" y="1166491"/>
                </a:moveTo>
                <a:cubicBezTo>
                  <a:pt x="0" y="522256"/>
                  <a:pt x="891322" y="0"/>
                  <a:pt x="1990824" y="0"/>
                </a:cubicBezTo>
                <a:cubicBezTo>
                  <a:pt x="3090326" y="0"/>
                  <a:pt x="3981648" y="522256"/>
                  <a:pt x="3981648" y="1166491"/>
                </a:cubicBezTo>
                <a:cubicBezTo>
                  <a:pt x="3981648" y="1810726"/>
                  <a:pt x="3090326" y="2332982"/>
                  <a:pt x="1990824" y="2332982"/>
                </a:cubicBezTo>
                <a:cubicBezTo>
                  <a:pt x="891322" y="2332982"/>
                  <a:pt x="0" y="1810726"/>
                  <a:pt x="0" y="1166491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623628" tIns="803583" rIns="499917" bIns="596207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33">
                <a:cs typeface="Calibri"/>
              </a:rPr>
              <a:t>Ergonomic</a:t>
            </a:r>
            <a:endParaRPr lang="en-US" sz="2133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0757D6F-467F-F7A1-9F7D-712D98EDD9BE}"/>
              </a:ext>
            </a:extLst>
          </p:cNvPr>
          <p:cNvSpPr/>
          <p:nvPr/>
        </p:nvSpPr>
        <p:spPr>
          <a:xfrm>
            <a:off x="1474171" y="2599778"/>
            <a:ext cx="5322767" cy="3075641"/>
          </a:xfrm>
          <a:custGeom>
            <a:avLst/>
            <a:gdLst>
              <a:gd name="connsiteX0" fmla="*/ 0 w 3992075"/>
              <a:gd name="connsiteY0" fmla="*/ 1153366 h 2306731"/>
              <a:gd name="connsiteX1" fmla="*/ 1996038 w 3992075"/>
              <a:gd name="connsiteY1" fmla="*/ 0 h 2306731"/>
              <a:gd name="connsiteX2" fmla="*/ 3992076 w 3992075"/>
              <a:gd name="connsiteY2" fmla="*/ 1153366 h 2306731"/>
              <a:gd name="connsiteX3" fmla="*/ 1996038 w 3992075"/>
              <a:gd name="connsiteY3" fmla="*/ 2306732 h 2306731"/>
              <a:gd name="connsiteX4" fmla="*/ 0 w 3992075"/>
              <a:gd name="connsiteY4" fmla="*/ 1153366 h 2306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2075" h="2306731">
                <a:moveTo>
                  <a:pt x="0" y="1153366"/>
                </a:moveTo>
                <a:cubicBezTo>
                  <a:pt x="0" y="516380"/>
                  <a:pt x="893657" y="0"/>
                  <a:pt x="1996038" y="0"/>
                </a:cubicBezTo>
                <a:cubicBezTo>
                  <a:pt x="3098419" y="0"/>
                  <a:pt x="3992076" y="516380"/>
                  <a:pt x="3992076" y="1153366"/>
                </a:cubicBezTo>
                <a:cubicBezTo>
                  <a:pt x="3992076" y="1790352"/>
                  <a:pt x="3098419" y="2306732"/>
                  <a:pt x="1996038" y="2306732"/>
                </a:cubicBezTo>
                <a:cubicBezTo>
                  <a:pt x="893657" y="2306732"/>
                  <a:pt x="0" y="1790352"/>
                  <a:pt x="0" y="115336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501227" tIns="794540" rIns="1627880" bIns="589499" numCol="1" spcCol="1270" anchor="ctr" anchorCtr="0">
            <a:noAutofit/>
          </a:bodyPr>
          <a:lstStyle/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33">
                <a:cs typeface="Calibri"/>
              </a:rPr>
              <a:t>Transportation</a:t>
            </a:r>
          </a:p>
          <a:p>
            <a:pPr algn="ctr" defTabSz="948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133">
                <a:cs typeface="Calibri"/>
              </a:rPr>
              <a:t>&amp; Storage</a:t>
            </a:r>
            <a:endParaRPr lang="en-US" sz="2133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E6DCEEE-9C0F-C302-0AFB-98699F39782B}"/>
              </a:ext>
            </a:extLst>
          </p:cNvPr>
          <p:cNvSpPr/>
          <p:nvPr/>
        </p:nvSpPr>
        <p:spPr>
          <a:xfrm>
            <a:off x="4881067" y="4344571"/>
            <a:ext cx="1765539" cy="530875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Compact Design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655E097-EFB4-F0DE-6E46-B5679CAC29C8}"/>
              </a:ext>
            </a:extLst>
          </p:cNvPr>
          <p:cNvSpPr/>
          <p:nvPr/>
        </p:nvSpPr>
        <p:spPr>
          <a:xfrm>
            <a:off x="4843576" y="3422717"/>
            <a:ext cx="1847261" cy="530875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Reach inaccessible </a:t>
            </a:r>
          </a:p>
          <a:p>
            <a:pPr algn="ctr"/>
            <a:r>
              <a:rPr lang="en-US" sz="1600">
                <a:solidFill>
                  <a:schemeClr val="tx1"/>
                </a:solidFill>
              </a:rPr>
              <a:t>areas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3414A0E-EDE2-623D-ACDE-9C03B4467DAC}"/>
              </a:ext>
            </a:extLst>
          </p:cNvPr>
          <p:cNvSpPr/>
          <p:nvPr/>
        </p:nvSpPr>
        <p:spPr>
          <a:xfrm>
            <a:off x="6376374" y="2744525"/>
            <a:ext cx="1939597" cy="583212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Automatic Operation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0174E7A-F922-B33D-0D00-EE3114C6F5CC}"/>
              </a:ext>
            </a:extLst>
          </p:cNvPr>
          <p:cNvSpPr/>
          <p:nvPr/>
        </p:nvSpPr>
        <p:spPr>
          <a:xfrm>
            <a:off x="3295600" y="2744523"/>
            <a:ext cx="1939597" cy="583212"/>
          </a:xfrm>
          <a:prstGeom prst="roundRect">
            <a:avLst/>
          </a:prstGeom>
          <a:solidFill>
            <a:srgbClr val="FFD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</a:rPr>
              <a:t>Extends/Descends</a:t>
            </a:r>
          </a:p>
        </p:txBody>
      </p:sp>
      <p:pic>
        <p:nvPicPr>
          <p:cNvPr id="21" name="Picture 2" descr="Free Truck SVG, PNG Icon, Symbol. Download Image.">
            <a:extLst>
              <a:ext uri="{FF2B5EF4-FFF2-40B4-BE49-F238E27FC236}">
                <a16:creationId xmlns:a16="http://schemas.microsoft.com/office/drawing/2014/main" id="{5AB1F115-62BF-86E5-E672-9A18DD895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475" y="4499369"/>
            <a:ext cx="962095" cy="96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phic 22" descr="Smiling face outline with solid fill">
            <a:extLst>
              <a:ext uri="{FF2B5EF4-FFF2-40B4-BE49-F238E27FC236}">
                <a16:creationId xmlns:a16="http://schemas.microsoft.com/office/drawing/2014/main" id="{C005E6D3-7D3A-1ACD-9C7E-0F25C51865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83523" y="4608038"/>
            <a:ext cx="752925" cy="752925"/>
          </a:xfrm>
          <a:prstGeom prst="rect">
            <a:avLst/>
          </a:prstGeom>
        </p:spPr>
      </p:pic>
      <p:pic>
        <p:nvPicPr>
          <p:cNvPr id="1026" name="Picture 2" descr="Fuse - Free technology icons">
            <a:extLst>
              <a:ext uri="{FF2B5EF4-FFF2-40B4-BE49-F238E27FC236}">
                <a16:creationId xmlns:a16="http://schemas.microsoft.com/office/drawing/2014/main" id="{1AD3BBF3-7DC2-3A99-529D-E50B98A47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283" y="987871"/>
            <a:ext cx="1537323" cy="153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C6ED76-AAF2-8440-6EEE-1E082FF21FDE}"/>
              </a:ext>
            </a:extLst>
          </p:cNvPr>
          <p:cNvSpPr txBox="1"/>
          <p:nvPr/>
        </p:nvSpPr>
        <p:spPr>
          <a:xfrm>
            <a:off x="4792578" y="6201276"/>
            <a:ext cx="29326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/>
            <a:r>
              <a:rPr lang="en-US" sz="2000">
                <a:solidFill>
                  <a:prstClr val="black"/>
                </a:solidFill>
                <a:latin typeface="Times New Roman"/>
                <a:cs typeface="Calibri"/>
              </a:rPr>
              <a:t>Emilio Manzo</a:t>
            </a:r>
            <a:endParaRPr lang="en-US" sz="2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4134296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9" descr="Chart, pie chart&#10;&#10;Description automatically generated">
            <a:extLst>
              <a:ext uri="{FF2B5EF4-FFF2-40B4-BE49-F238E27FC236}">
                <a16:creationId xmlns:a16="http://schemas.microsoft.com/office/drawing/2014/main" id="{1D695B1B-932A-999D-A6FA-F164DD7C8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174" y="1176798"/>
            <a:ext cx="3152422" cy="16296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25631E-E81D-FCF1-7FFE-258ABCF52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Targets and Metrics 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A77DB6-385D-5608-CB00-8F2DB9322B7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</a:t>
            </a:fld>
            <a:endParaRPr lang="en"/>
          </a:p>
        </p:txBody>
      </p:sp>
      <p:pic>
        <p:nvPicPr>
          <p:cNvPr id="17" name="Picture 17" descr="A picture containing indoor, floor, wall, room&#10;&#10;Description automatically generated">
            <a:extLst>
              <a:ext uri="{FF2B5EF4-FFF2-40B4-BE49-F238E27FC236}">
                <a16:creationId xmlns:a16="http://schemas.microsoft.com/office/drawing/2014/main" id="{C4AEE619-9594-BAA1-C685-59A967F4B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94" y="3279141"/>
            <a:ext cx="3276600" cy="1638300"/>
          </a:xfrm>
          <a:prstGeom prst="rect">
            <a:avLst/>
          </a:prstGeom>
        </p:spPr>
      </p:pic>
      <p:pic>
        <p:nvPicPr>
          <p:cNvPr id="18" name="Picture 18" descr="Text&#10;&#10;Description automatically generated">
            <a:extLst>
              <a:ext uri="{FF2B5EF4-FFF2-40B4-BE49-F238E27FC236}">
                <a16:creationId xmlns:a16="http://schemas.microsoft.com/office/drawing/2014/main" id="{13D8CCCA-C74A-8533-B266-2BD5880BF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1844" y="3330362"/>
            <a:ext cx="977760" cy="153754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06FA55B-5DEB-F3CC-01F0-2C0B2C214DFF}"/>
              </a:ext>
            </a:extLst>
          </p:cNvPr>
          <p:cNvSpPr/>
          <p:nvPr/>
        </p:nvSpPr>
        <p:spPr>
          <a:xfrm>
            <a:off x="411479" y="2838449"/>
            <a:ext cx="4427220" cy="441960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0000"/>
                </a:solidFill>
                <a:latin typeface="Arial  "/>
                <a:cs typeface="Calibri"/>
              </a:rPr>
              <a:t>Soft Tissue Damage Under Grade 1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06FA55B-5DEB-F3CC-01F0-2C0B2C214DFF}"/>
              </a:ext>
            </a:extLst>
          </p:cNvPr>
          <p:cNvSpPr/>
          <p:nvPr/>
        </p:nvSpPr>
        <p:spPr>
          <a:xfrm>
            <a:off x="4622397" y="4094677"/>
            <a:ext cx="4338320" cy="441960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0000"/>
                </a:solidFill>
                <a:latin typeface="Arial  "/>
                <a:cs typeface="Calibri"/>
              </a:rPr>
              <a:t>Preform Fuse Switching and Restoration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06FA55B-5DEB-F3CC-01F0-2C0B2C214DFF}"/>
              </a:ext>
            </a:extLst>
          </p:cNvPr>
          <p:cNvSpPr/>
          <p:nvPr/>
        </p:nvSpPr>
        <p:spPr>
          <a:xfrm>
            <a:off x="9079229" y="4823459"/>
            <a:ext cx="1973580" cy="441960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0000"/>
                </a:solidFill>
                <a:latin typeface="Arial  "/>
                <a:cs typeface="Calibri"/>
              </a:rPr>
              <a:t>Transportable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06FA55B-5DEB-F3CC-01F0-2C0B2C214DFF}"/>
              </a:ext>
            </a:extLst>
          </p:cNvPr>
          <p:cNvSpPr/>
          <p:nvPr/>
        </p:nvSpPr>
        <p:spPr>
          <a:xfrm>
            <a:off x="413384" y="4821554"/>
            <a:ext cx="3802380" cy="441960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0000"/>
                </a:solidFill>
                <a:latin typeface="Arial  "/>
                <a:cs typeface="Calibri"/>
              </a:rPr>
              <a:t>Communication with the User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AE4D2C91-B0FD-8CF1-4D8B-30CCEBDD7D7C}"/>
              </a:ext>
            </a:extLst>
          </p:cNvPr>
          <p:cNvSpPr/>
          <p:nvPr/>
        </p:nvSpPr>
        <p:spPr>
          <a:xfrm>
            <a:off x="9050654" y="2836544"/>
            <a:ext cx="2552700" cy="441960"/>
          </a:xfrm>
          <a:prstGeom prst="roundRect">
            <a:avLst/>
          </a:prstGeom>
          <a:solidFill>
            <a:srgbClr val="DB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000000"/>
                </a:solidFill>
                <a:latin typeface="Arial  "/>
                <a:cs typeface="Calibri"/>
              </a:rPr>
              <a:t>Under 50 Pounds</a:t>
            </a:r>
          </a:p>
        </p:txBody>
      </p:sp>
      <p:pic>
        <p:nvPicPr>
          <p:cNvPr id="29" name="Picture 29" descr="Chart&#10;&#10;Description automatically generated">
            <a:extLst>
              <a:ext uri="{FF2B5EF4-FFF2-40B4-BE49-F238E27FC236}">
                <a16:creationId xmlns:a16="http://schemas.microsoft.com/office/drawing/2014/main" id="{EE25862A-F7C6-39F9-4B1E-CA02049522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212580" y="1303020"/>
            <a:ext cx="1607820" cy="163068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372CC57-BA98-1FFC-CEDC-BF230B0FC7F7}"/>
              </a:ext>
            </a:extLst>
          </p:cNvPr>
          <p:cNvSpPr txBox="1"/>
          <p:nvPr/>
        </p:nvSpPr>
        <p:spPr>
          <a:xfrm>
            <a:off x="8305800" y="2613660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pic>
        <p:nvPicPr>
          <p:cNvPr id="3" name="Picture 4" descr="A picture containing sky, outdoor, outdoor object, day&#10;&#10;Description automatically generated">
            <a:extLst>
              <a:ext uri="{FF2B5EF4-FFF2-40B4-BE49-F238E27FC236}">
                <a16:creationId xmlns:a16="http://schemas.microsoft.com/office/drawing/2014/main" id="{47E45D60-9DF6-A167-8166-238B0DC1BB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3949" y="1808953"/>
            <a:ext cx="3492909" cy="19864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D623D4-ABE6-73D6-2F73-3F35BC3A193C}"/>
              </a:ext>
            </a:extLst>
          </p:cNvPr>
          <p:cNvSpPr txBox="1"/>
          <p:nvPr/>
        </p:nvSpPr>
        <p:spPr>
          <a:xfrm>
            <a:off x="4792578" y="6201276"/>
            <a:ext cx="293269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219170"/>
            <a:r>
              <a:rPr lang="en-US" sz="2000">
                <a:solidFill>
                  <a:prstClr val="black"/>
                </a:solidFill>
                <a:latin typeface="Times New Roman"/>
                <a:cs typeface="Calibri"/>
              </a:rPr>
              <a:t>Emilio Manzo</a:t>
            </a:r>
            <a:endParaRPr lang="en-US" sz="20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57245759"/>
      </p:ext>
    </p:extLst>
  </p:cSld>
  <p:clrMapOvr>
    <a:masterClrMapping/>
  </p:clrMapOvr>
</p:sld>
</file>

<file path=ppt/theme/theme1.xml><?xml version="1.0" encoding="utf-8"?>
<a:theme xmlns:a="http://schemas.openxmlformats.org/drawingml/2006/main" name="SD Engineering Design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65EABDFE-F83C-4BD7-885C-5C292B0A824A}" vid="{D8D23F16-7882-4D30-A2C3-8840AF0B5C03}"/>
    </a:ext>
  </a:extLst>
</a:theme>
</file>

<file path=ppt/theme/theme2.xml><?xml version="1.0" encoding="utf-8"?>
<a:theme xmlns:a="http://schemas.openxmlformats.org/drawingml/2006/main" name="SD Engineering Design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65EABDFE-F83C-4BD7-885C-5C292B0A824A}" vid="{D8D23F16-7882-4D30-A2C3-8840AF0B5C0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5D0B49273D3F4DB8925E9F4594D172" ma:contentTypeVersion="15" ma:contentTypeDescription="Create a new document." ma:contentTypeScope="" ma:versionID="9aec5ed3b37360ced397452c99661869">
  <xsd:schema xmlns:xsd="http://www.w3.org/2001/XMLSchema" xmlns:xs="http://www.w3.org/2001/XMLSchema" xmlns:p="http://schemas.microsoft.com/office/2006/metadata/properties" xmlns:ns3="fea8d24c-b08f-4d98-977d-19d514e87374" xmlns:ns4="0b8a11b2-8ae8-48ff-95a3-50f61d70b437" targetNamespace="http://schemas.microsoft.com/office/2006/metadata/properties" ma:root="true" ma:fieldsID="8dd100e932dff0d4fc762038919d8229" ns3:_="" ns4:_="">
    <xsd:import namespace="fea8d24c-b08f-4d98-977d-19d514e87374"/>
    <xsd:import namespace="0b8a11b2-8ae8-48ff-95a3-50f61d70b43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a8d24c-b08f-4d98-977d-19d514e873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8a11b2-8ae8-48ff-95a3-50f61d70b43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6A2A869-5EE2-48CA-BFB8-935B7ECD3F83}">
  <ds:schemaRefs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schemas.openxmlformats.org/package/2006/metadata/core-properties"/>
    <ds:schemaRef ds:uri="0b8a11b2-8ae8-48ff-95a3-50f61d70b437"/>
    <ds:schemaRef ds:uri="fea8d24c-b08f-4d98-977d-19d514e87374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629A7DB-8140-43ED-9104-CF6B4CA5BC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4EC8A36-23D3-4E68-B474-F0B5EF6BFA36}">
  <ds:schemaRefs>
    <ds:schemaRef ds:uri="0b8a11b2-8ae8-48ff-95a3-50f61d70b437"/>
    <ds:schemaRef ds:uri="fea8d24c-b08f-4d98-977d-19d514e8737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2994</Words>
  <Application>Microsoft Office PowerPoint</Application>
  <PresentationFormat>Widescreen</PresentationFormat>
  <Paragraphs>1490</Paragraphs>
  <Slides>36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SD Engineering Design Template</vt:lpstr>
      <vt:lpstr>SD Engineering Design Template</vt:lpstr>
      <vt:lpstr>VDR2</vt:lpstr>
      <vt:lpstr>Team Introduction</vt:lpstr>
      <vt:lpstr>Project Scope</vt:lpstr>
      <vt:lpstr>Brief Project Summary</vt:lpstr>
      <vt:lpstr>Key Goals</vt:lpstr>
      <vt:lpstr>Markets, Stakeholders, Assumptions</vt:lpstr>
      <vt:lpstr>PowerPoint Presentation</vt:lpstr>
      <vt:lpstr>Functional Decomposition: Smart Integration</vt:lpstr>
      <vt:lpstr>Targets and Metrics </vt:lpstr>
      <vt:lpstr>Targets and Metrics – Critical targets</vt:lpstr>
      <vt:lpstr>Methods of Validation for Targets</vt:lpstr>
      <vt:lpstr>Concept Generation Tools</vt:lpstr>
      <vt:lpstr>Concept Generation</vt:lpstr>
      <vt:lpstr>High Fidelity Concepts </vt:lpstr>
      <vt:lpstr>Concept Selection – House of Quality</vt:lpstr>
      <vt:lpstr>Concept Selection – House of Quality </vt:lpstr>
      <vt:lpstr>Concept Selection – Pugh Charts</vt:lpstr>
      <vt:lpstr>Concept Selection – Pugh Charts</vt:lpstr>
      <vt:lpstr>Concept Selection – Final Choices</vt:lpstr>
      <vt:lpstr>Concept Selection – Analytical Hierarchy Process</vt:lpstr>
      <vt:lpstr>Concept Selection – Analytical Hierarchy Process</vt:lpstr>
      <vt:lpstr>Final Selection</vt:lpstr>
      <vt:lpstr>Future Work</vt:lpstr>
      <vt:lpstr>Questions</vt:lpstr>
      <vt:lpstr>References</vt:lpstr>
      <vt:lpstr>Backup Slides</vt:lpstr>
      <vt:lpstr>Concept Selection – Pugh Charts</vt:lpstr>
      <vt:lpstr>PowerPoint Presentation</vt:lpstr>
      <vt:lpstr>Markets </vt:lpstr>
      <vt:lpstr>Assumptions</vt:lpstr>
      <vt:lpstr>Stakeholders</vt:lpstr>
      <vt:lpstr>PowerPoint Presentation</vt:lpstr>
      <vt:lpstr>Future Work</vt:lpstr>
      <vt:lpstr>References</vt:lpstr>
      <vt:lpstr>Project Scope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Davis Goolsby</dc:creator>
  <cp:lastModifiedBy>Ebony Bland</cp:lastModifiedBy>
  <cp:revision>4</cp:revision>
  <dcterms:created xsi:type="dcterms:W3CDTF">2022-11-01T20:35:46Z</dcterms:created>
  <dcterms:modified xsi:type="dcterms:W3CDTF">2023-01-31T15:32:38Z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0x010100585D0B49273D3F4DB8925E9F4594D172</vt:lpwstr>
  </property>
</Properties>
</file>